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2" r:id="rId1"/>
  </p:sldMasterIdLst>
  <p:sldIdLst>
    <p:sldId id="310" r:id="rId2"/>
    <p:sldId id="258" r:id="rId3"/>
    <p:sldId id="259" r:id="rId4"/>
    <p:sldId id="260" r:id="rId5"/>
    <p:sldId id="261" r:id="rId6"/>
    <p:sldId id="262" r:id="rId7"/>
    <p:sldId id="263" r:id="rId8"/>
    <p:sldId id="264" r:id="rId9"/>
    <p:sldId id="284" r:id="rId10"/>
    <p:sldId id="288" r:id="rId11"/>
    <p:sldId id="290" r:id="rId12"/>
    <p:sldId id="311" r:id="rId13"/>
    <p:sldId id="312" r:id="rId14"/>
    <p:sldId id="313" r:id="rId15"/>
    <p:sldId id="314" r:id="rId16"/>
    <p:sldId id="286" r:id="rId17"/>
    <p:sldId id="315" r:id="rId18"/>
    <p:sldId id="316" r:id="rId19"/>
    <p:sldId id="317" r:id="rId20"/>
    <p:sldId id="318" r:id="rId21"/>
    <p:sldId id="319" r:id="rId22"/>
    <p:sldId id="320" r:id="rId23"/>
    <p:sldId id="321" r:id="rId24"/>
    <p:sldId id="323" r:id="rId25"/>
    <p:sldId id="324" r:id="rId26"/>
    <p:sldId id="322" r:id="rId27"/>
    <p:sldId id="283"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Eczar" panose="020B0604020202020204" charset="0"/>
      <p:regular r:id="rId35"/>
    </p:embeddedFont>
    <p:embeddedFont>
      <p:font typeface="Eczar Bold" panose="020B0604020202020204" charset="0"/>
      <p:regular r:id="rId36"/>
    </p:embeddedFont>
    <p:embeddedFont>
      <p:font typeface="Raleway" pitchFamily="2" charset="0"/>
      <p:regular r:id="rId37"/>
      <p:bold r:id="rId38"/>
      <p:italic r:id="rId39"/>
      <p:boldItalic r:id="rId40"/>
    </p:embeddedFont>
    <p:embeddedFont>
      <p:font typeface="Raleway Bold"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43A4-6C41-5926-EF17-2F1A4896D259}"/>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843CB134-C1AD-2554-4305-0485EBF13A2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408A97C-57F6-2A4F-FB4C-ACF59A052B11}"/>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a:extLst>
              <a:ext uri="{FF2B5EF4-FFF2-40B4-BE49-F238E27FC236}">
                <a16:creationId xmlns:a16="http://schemas.microsoft.com/office/drawing/2014/main" id="{A7464C43-0C77-A1E1-CAE6-1A47B9AC7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FDA5D-1616-436B-FF04-F54314BDE7B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81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9335-C5E1-66F5-2C44-A32E01DBA6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F58BFD-33BA-B794-15BC-D3DFDDD9D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43CF2-4A3A-C5A5-1897-7B824BDD7D1E}"/>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a:extLst>
              <a:ext uri="{FF2B5EF4-FFF2-40B4-BE49-F238E27FC236}">
                <a16:creationId xmlns:a16="http://schemas.microsoft.com/office/drawing/2014/main" id="{D8D0183E-EF90-57D8-6F56-C3FD165A2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C2705-5559-6DED-341C-444F24A5B30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40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5FE05-BB7B-6920-27C4-13803E444123}"/>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1E08A-750A-AE6F-F8C4-DE275C8775FC}"/>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ABC882-C6E2-6B18-DD41-5A926C0BF166}"/>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a:extLst>
              <a:ext uri="{FF2B5EF4-FFF2-40B4-BE49-F238E27FC236}">
                <a16:creationId xmlns:a16="http://schemas.microsoft.com/office/drawing/2014/main" id="{33EFBAC9-D782-361D-88AF-4039D187A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BF4F2-D3D3-8737-0E03-EA2D77D8EC5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970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844B-85A5-4B53-AA83-A8445BF218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450682-7B59-9DA2-7D39-3A041750AF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6D62C7-3DF7-B568-7A43-81CD65E222AD}"/>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a:extLst>
              <a:ext uri="{FF2B5EF4-FFF2-40B4-BE49-F238E27FC236}">
                <a16:creationId xmlns:a16="http://schemas.microsoft.com/office/drawing/2014/main" id="{69E51D2A-61D0-06D5-BE23-AFE21EDC8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58FF6-8A26-4D49-3B1A-A24D40B69B3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7417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34E0-2DCB-0F30-F701-80A9863E2A5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0C4ECC-A98E-32B8-AB06-B52FBF7E8F7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A7691-A0FF-828D-7E30-C8C89C1D4934}"/>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a:extLst>
              <a:ext uri="{FF2B5EF4-FFF2-40B4-BE49-F238E27FC236}">
                <a16:creationId xmlns:a16="http://schemas.microsoft.com/office/drawing/2014/main" id="{D95A17EC-9304-0C47-A52F-1ACA513DE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8C464-736A-3EFF-7DA1-B264E36FD34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3310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DA8-A4F7-6C9E-EF06-5714864672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5B7648-029B-6E03-E2CA-CCCF70D926D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6D98D8-745D-9CEE-0144-97DBEF434100}"/>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DAAEF0-BBF8-6F4F-B672-E3F9379AD852}"/>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a:extLst>
              <a:ext uri="{FF2B5EF4-FFF2-40B4-BE49-F238E27FC236}">
                <a16:creationId xmlns:a16="http://schemas.microsoft.com/office/drawing/2014/main" id="{5FC12DC5-8186-846B-0FBB-B198963E2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86F5C6-D23B-CFC0-826C-2BE969E805A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140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79AD-7660-9A88-DF23-FBDD6D1D9DF9}"/>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CA82B8-5563-8DFE-7C62-065F95B4150A}"/>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320A4BD1-A484-999D-CB8C-1EAC94E10E4F}"/>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8B64C07-82EA-4F15-52FD-2AC93AE8081C}"/>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F39A3E16-8E0A-445F-99F9-BAAED0424CDB}"/>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87226D-B033-10D1-84E0-BF75AF3F35D6}"/>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8" name="Footer Placeholder 7">
            <a:extLst>
              <a:ext uri="{FF2B5EF4-FFF2-40B4-BE49-F238E27FC236}">
                <a16:creationId xmlns:a16="http://schemas.microsoft.com/office/drawing/2014/main" id="{8BC2D7C5-7B5D-7950-15D1-169947520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0E5B27-8C06-5A8F-058D-F683DE63927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7164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5507-DBEE-9E63-3A3D-E9AFE1FDA5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0C4BF9-C75D-DA5D-39A0-69CBAF6D430E}"/>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4" name="Footer Placeholder 3">
            <a:extLst>
              <a:ext uri="{FF2B5EF4-FFF2-40B4-BE49-F238E27FC236}">
                <a16:creationId xmlns:a16="http://schemas.microsoft.com/office/drawing/2014/main" id="{A42B8095-B079-4ADA-DBDA-2EDFAB69AD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36F907-FD0E-6225-0B45-67DA464F0CB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2636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D8AFED-2E1D-C054-A773-064799110F61}"/>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3" name="Footer Placeholder 2">
            <a:extLst>
              <a:ext uri="{FF2B5EF4-FFF2-40B4-BE49-F238E27FC236}">
                <a16:creationId xmlns:a16="http://schemas.microsoft.com/office/drawing/2014/main" id="{6CAD29D9-9EEE-B4EF-F5F6-712A59B97A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5537CF-F699-D69F-8BD5-D1D8536CDC0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504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6CA3-67D7-997E-6D61-FE625A982D28}"/>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1422B4-720F-5787-9828-2AF73D28F6D4}"/>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76C3F5-3DA0-30B7-6BB0-1250A137BC9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AE3DA500-59C3-9AB3-B85B-DCA33D2E5866}"/>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a:extLst>
              <a:ext uri="{FF2B5EF4-FFF2-40B4-BE49-F238E27FC236}">
                <a16:creationId xmlns:a16="http://schemas.microsoft.com/office/drawing/2014/main" id="{369F83AA-86A8-EC11-9B61-BD4A211C5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93801-5231-80FB-60F9-D87E615198F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502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C60F-FCB7-277B-8AED-8584430179FF}"/>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2B6217-0988-96E2-CACC-BC4CD6740030}"/>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51E215A5-D2E5-00A3-F2B1-1353EABAEE7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8105217E-91BB-E4CD-B69E-A3E598CC35C2}"/>
              </a:ext>
            </a:extLst>
          </p:cNvPr>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a:extLst>
              <a:ext uri="{FF2B5EF4-FFF2-40B4-BE49-F238E27FC236}">
                <a16:creationId xmlns:a16="http://schemas.microsoft.com/office/drawing/2014/main" id="{BA0B9449-2EBA-5308-CE04-C2405EBDB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B35AD-B76B-25B8-A383-E7ACDADA060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118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DC48EA-C431-48F9-E6EF-1CD895EBA82D}"/>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DCB81-6F43-49D0-4E95-36C6D0FF157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A6AFD9-BCE1-80FC-7681-06D9E470B3B2}"/>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11/6/2023</a:t>
            </a:fld>
            <a:endParaRPr lang="en-US"/>
          </a:p>
        </p:txBody>
      </p:sp>
      <p:sp>
        <p:nvSpPr>
          <p:cNvPr id="5" name="Footer Placeholder 4">
            <a:extLst>
              <a:ext uri="{FF2B5EF4-FFF2-40B4-BE49-F238E27FC236}">
                <a16:creationId xmlns:a16="http://schemas.microsoft.com/office/drawing/2014/main" id="{266E9684-19F1-EE23-31EA-F74BCCAF0C38}"/>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C11745-5E71-3DAC-4023-2B42453178C3}"/>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53231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4.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IN"/>
          </a:p>
        </p:txBody>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IN"/>
          </a:p>
        </p:txBody>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810188" y="2839479"/>
            <a:ext cx="16667624" cy="2219972"/>
          </a:xfrm>
          <a:prstGeom prst="rect">
            <a:avLst/>
          </a:prstGeom>
        </p:spPr>
        <p:txBody>
          <a:bodyPr lIns="0" tIns="0" rIns="0" bIns="0" rtlCol="0" anchor="t">
            <a:spAutoFit/>
          </a:bodyPr>
          <a:lstStyle/>
          <a:p>
            <a:pPr algn="ctr">
              <a:lnSpc>
                <a:spcPts val="8742"/>
              </a:lnSpc>
            </a:pPr>
            <a:r>
              <a:rPr lang="en-US" sz="7601">
                <a:solidFill>
                  <a:srgbClr val="273384"/>
                </a:solidFill>
                <a:latin typeface="Eczar Bold"/>
              </a:rPr>
              <a:t>PROJECT P297</a:t>
            </a:r>
          </a:p>
          <a:p>
            <a:pPr algn="ctr">
              <a:lnSpc>
                <a:spcPts val="8742"/>
              </a:lnSpc>
            </a:pPr>
            <a:r>
              <a:rPr lang="en-US" sz="7601">
                <a:solidFill>
                  <a:srgbClr val="273384"/>
                </a:solidFill>
                <a:latin typeface="Eczar Bold"/>
              </a:rPr>
              <a:t>HOTEL RATING CLASSIFICATION</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sp>
        <p:nvSpPr>
          <p:cNvPr id="10" name="Freeform 10"/>
          <p:cNvSpPr/>
          <p:nvPr/>
        </p:nvSpPr>
        <p:spPr>
          <a:xfrm rot="-3442328">
            <a:off x="13192386" y="5970202"/>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grpSp>
        <p:nvGrpSpPr>
          <p:cNvPr id="11" name="Group 11"/>
          <p:cNvGrpSpPr/>
          <p:nvPr/>
        </p:nvGrpSpPr>
        <p:grpSpPr>
          <a:xfrm>
            <a:off x="6406541" y="337325"/>
            <a:ext cx="5474919" cy="2093047"/>
            <a:chOff x="0" y="0"/>
            <a:chExt cx="7299891" cy="2790730"/>
          </a:xfrm>
        </p:grpSpPr>
        <p:sp>
          <p:nvSpPr>
            <p:cNvPr id="12" name="Freeform 12"/>
            <p:cNvSpPr/>
            <p:nvPr/>
          </p:nvSpPr>
          <p:spPr>
            <a:xfrm>
              <a:off x="2025483" y="0"/>
              <a:ext cx="3248925" cy="2215176"/>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TextBox 13"/>
            <p:cNvSpPr txBox="1"/>
            <p:nvPr/>
          </p:nvSpPr>
          <p:spPr>
            <a:xfrm>
              <a:off x="0" y="2148501"/>
              <a:ext cx="7299891" cy="642229"/>
            </a:xfrm>
            <a:prstGeom prst="rect">
              <a:avLst/>
            </a:prstGeom>
          </p:spPr>
          <p:txBody>
            <a:bodyPr lIns="0" tIns="0" rIns="0" bIns="0" rtlCol="0" anchor="t">
              <a:spAutoFit/>
            </a:bodyPr>
            <a:lstStyle/>
            <a:p>
              <a:pPr algn="ctr">
                <a:lnSpc>
                  <a:spcPts val="4032"/>
                </a:lnSpc>
              </a:pPr>
              <a:endParaRPr/>
            </a:p>
          </p:txBody>
        </p:sp>
      </p:grpSp>
      <p:sp>
        <p:nvSpPr>
          <p:cNvPr id="14" name="TextBox 13">
            <a:extLst>
              <a:ext uri="{FF2B5EF4-FFF2-40B4-BE49-F238E27FC236}">
                <a16:creationId xmlns:a16="http://schemas.microsoft.com/office/drawing/2014/main" id="{4428FBE6-D43A-59FF-4397-D5F21D0FFDA1}"/>
              </a:ext>
            </a:extLst>
          </p:cNvPr>
          <p:cNvSpPr txBox="1"/>
          <p:nvPr/>
        </p:nvSpPr>
        <p:spPr>
          <a:xfrm>
            <a:off x="8214851" y="4100051"/>
            <a:ext cx="914400" cy="914400"/>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3A245507-CBB9-AEC4-E662-B3A567973AD1}"/>
              </a:ext>
            </a:extLst>
          </p:cNvPr>
          <p:cNvSpPr txBox="1"/>
          <p:nvPr/>
        </p:nvSpPr>
        <p:spPr>
          <a:xfrm>
            <a:off x="13591612" y="8809672"/>
            <a:ext cx="7772400" cy="1477328"/>
          </a:xfrm>
          <a:prstGeom prst="rect">
            <a:avLst/>
          </a:prstGeom>
          <a:noFill/>
        </p:spPr>
        <p:txBody>
          <a:bodyPr wrap="square" rtlCol="0">
            <a:spAutoFit/>
          </a:bodyPr>
          <a:lstStyle/>
          <a:p>
            <a:r>
              <a:rPr lang="en-US" sz="1800" b="1" dirty="0">
                <a:solidFill>
                  <a:srgbClr val="000000"/>
                </a:solidFill>
                <a:latin typeface="Arial" panose="020B0604020202020204" pitchFamily="34" charset="0"/>
                <a:cs typeface="Arial" panose="020B0604020202020204" pitchFamily="34" charset="0"/>
              </a:rPr>
              <a:t>Presented by </a:t>
            </a:r>
            <a:r>
              <a:rPr lang="en-US" sz="1800" dirty="0">
                <a:solidFill>
                  <a:srgbClr val="000000"/>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Miss. Vidya c. Chavan</a:t>
            </a:r>
          </a:p>
          <a:p>
            <a:endParaRPr lang="en-IN" dirty="0">
              <a:latin typeface="Arial" panose="020B0604020202020204" pitchFamily="34" charset="0"/>
              <a:cs typeface="Arial" panose="020B0604020202020204" pitchFamily="34" charset="0"/>
            </a:endParaRPr>
          </a:p>
          <a:p>
            <a:r>
              <a:rPr lang="en-US" sz="1800" b="1" dirty="0">
                <a:solidFill>
                  <a:srgbClr val="000000"/>
                </a:solidFill>
                <a:latin typeface="Arial" panose="020B0604020202020204" pitchFamily="34" charset="0"/>
                <a:cs typeface="Arial" panose="020B0604020202020204" pitchFamily="34" charset="0"/>
              </a:rPr>
              <a:t>Guided by:-   -- Karthik </a:t>
            </a:r>
            <a:r>
              <a:rPr lang="en-US" sz="1800" b="1" dirty="0" err="1">
                <a:solidFill>
                  <a:srgbClr val="000000"/>
                </a:solidFill>
                <a:latin typeface="Arial" panose="020B0604020202020204" pitchFamily="34" charset="0"/>
                <a:cs typeface="Arial" panose="020B0604020202020204" pitchFamily="34" charset="0"/>
              </a:rPr>
              <a:t>Muskula</a:t>
            </a:r>
            <a:endParaRPr lang="en-US" sz="1800" b="1" dirty="0">
              <a:solidFill>
                <a:srgbClr val="000000"/>
              </a:solidFill>
              <a:latin typeface="Arial" panose="020B0604020202020204" pitchFamily="34" charset="0"/>
              <a:cs typeface="Arial" panose="020B0604020202020204" pitchFamily="34" charset="0"/>
            </a:endParaRPr>
          </a:p>
          <a:p>
            <a:endParaRPr lang="en-US" sz="1800" b="1" dirty="0">
              <a:solidFill>
                <a:srgbClr val="000000"/>
              </a:solidFill>
              <a:latin typeface="Eczar"/>
            </a:endParaRPr>
          </a:p>
          <a:p>
            <a:endParaRPr lang="en-IN" dirty="0"/>
          </a:p>
        </p:txBody>
      </p:sp>
    </p:spTree>
    <p:extLst>
      <p:ext uri="{BB962C8B-B14F-4D97-AF65-F5344CB8AC3E}">
        <p14:creationId xmlns:p14="http://schemas.microsoft.com/office/powerpoint/2010/main" val="2116260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1016689">
            <a:off x="-2257544" y="6998207"/>
            <a:ext cx="9152475" cy="4715906"/>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248620" y="6917961"/>
            <a:ext cx="5748277" cy="417002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3965573" y="-2454763"/>
            <a:ext cx="5160120" cy="6211853"/>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022714" y="262709"/>
            <a:ext cx="15893685" cy="1359346"/>
          </a:xfrm>
          <a:prstGeom prst="rect">
            <a:avLst/>
          </a:prstGeom>
        </p:spPr>
        <p:txBody>
          <a:bodyPr wrap="square" lIns="0" tIns="0" rIns="0" bIns="0" rtlCol="0" anchor="t">
            <a:spAutoFit/>
          </a:bodyPr>
          <a:lstStyle/>
          <a:p>
            <a:pPr marL="0" lvl="0" indent="0" algn="ctr">
              <a:lnSpc>
                <a:spcPts val="10559"/>
              </a:lnSpc>
              <a:spcBef>
                <a:spcPct val="0"/>
              </a:spcBef>
            </a:pPr>
            <a:r>
              <a:rPr lang="en-US" sz="7200" dirty="0">
                <a:solidFill>
                  <a:srgbClr val="273384"/>
                </a:solidFill>
                <a:latin typeface="Eczar Bold"/>
              </a:rPr>
              <a:t>Word Cloud for Negative Words</a:t>
            </a:r>
          </a:p>
        </p:txBody>
      </p:sp>
      <p:pic>
        <p:nvPicPr>
          <p:cNvPr id="13" name="Picture 12">
            <a:extLst>
              <a:ext uri="{FF2B5EF4-FFF2-40B4-BE49-F238E27FC236}">
                <a16:creationId xmlns:a16="http://schemas.microsoft.com/office/drawing/2014/main" id="{7072C0EA-BB52-316B-06A5-BB2C18BE6AD5}"/>
              </a:ext>
            </a:extLst>
          </p:cNvPr>
          <p:cNvPicPr>
            <a:picLocks noChangeAspect="1"/>
          </p:cNvPicPr>
          <p:nvPr/>
        </p:nvPicPr>
        <p:blipFill rotWithShape="1">
          <a:blip r:embed="rId6"/>
          <a:srcRect t="9107"/>
          <a:stretch/>
        </p:blipFill>
        <p:spPr>
          <a:xfrm>
            <a:off x="3352800" y="1748871"/>
            <a:ext cx="13879904" cy="6933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76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1006212">
            <a:off x="10391716" y="-2676058"/>
            <a:ext cx="6343548" cy="5953074"/>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dirty="0"/>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8514582" y="-1409294"/>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870503" y="-2899007"/>
            <a:ext cx="6508654" cy="6323434"/>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022714" y="262709"/>
            <a:ext cx="15893685" cy="1359346"/>
          </a:xfrm>
          <a:prstGeom prst="rect">
            <a:avLst/>
          </a:prstGeom>
        </p:spPr>
        <p:txBody>
          <a:bodyPr wrap="square" lIns="0" tIns="0" rIns="0" bIns="0" rtlCol="0" anchor="t">
            <a:spAutoFit/>
          </a:bodyPr>
          <a:lstStyle/>
          <a:p>
            <a:pPr marL="0" lvl="0" indent="0" algn="ctr">
              <a:lnSpc>
                <a:spcPts val="10559"/>
              </a:lnSpc>
              <a:spcBef>
                <a:spcPct val="0"/>
              </a:spcBef>
            </a:pPr>
            <a:r>
              <a:rPr lang="en-US" sz="7200" dirty="0">
                <a:solidFill>
                  <a:srgbClr val="273384"/>
                </a:solidFill>
                <a:latin typeface="Eczar Bold"/>
              </a:rPr>
              <a:t>Word Cloud for Positive Words</a:t>
            </a:r>
          </a:p>
        </p:txBody>
      </p:sp>
      <p:pic>
        <p:nvPicPr>
          <p:cNvPr id="11" name="Picture 10">
            <a:extLst>
              <a:ext uri="{FF2B5EF4-FFF2-40B4-BE49-F238E27FC236}">
                <a16:creationId xmlns:a16="http://schemas.microsoft.com/office/drawing/2014/main" id="{C4907EB5-1CB7-E3D9-D609-D09E71CE3435}"/>
              </a:ext>
            </a:extLst>
          </p:cNvPr>
          <p:cNvPicPr>
            <a:picLocks noChangeAspect="1"/>
          </p:cNvPicPr>
          <p:nvPr/>
        </p:nvPicPr>
        <p:blipFill>
          <a:blip r:embed="rId6"/>
          <a:stretch>
            <a:fillRect/>
          </a:stretch>
        </p:blipFill>
        <p:spPr>
          <a:xfrm>
            <a:off x="2113134" y="1548499"/>
            <a:ext cx="13507866" cy="6783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240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7672494" y="-1020194"/>
            <a:ext cx="6410854" cy="6573547"/>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9795567">
            <a:off x="2203487" y="5926804"/>
            <a:ext cx="6993622" cy="6442848"/>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dirty="0"/>
          </a:p>
        </p:txBody>
      </p:sp>
      <p:sp>
        <p:nvSpPr>
          <p:cNvPr id="4" name="Freeform 4"/>
          <p:cNvSpPr/>
          <p:nvPr/>
        </p:nvSpPr>
        <p:spPr>
          <a:xfrm rot="1120160">
            <a:off x="383430" y="7297373"/>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12934933" y="-29974"/>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2390508" y="6231967"/>
            <a:ext cx="4218235" cy="4569814"/>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dirty="0"/>
          </a:p>
        </p:txBody>
      </p:sp>
      <p:sp>
        <p:nvSpPr>
          <p:cNvPr id="7" name="Freeform 7"/>
          <p:cNvSpPr/>
          <p:nvPr/>
        </p:nvSpPr>
        <p:spPr>
          <a:xfrm rot="-7540265">
            <a:off x="8002098" y="-2093910"/>
            <a:ext cx="7401497" cy="6806938"/>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2" name="TextBox 11">
            <a:extLst>
              <a:ext uri="{FF2B5EF4-FFF2-40B4-BE49-F238E27FC236}">
                <a16:creationId xmlns:a16="http://schemas.microsoft.com/office/drawing/2014/main" id="{D6DAFCBB-5609-AC7B-29A1-914AC45BFD58}"/>
              </a:ext>
            </a:extLst>
          </p:cNvPr>
          <p:cNvSpPr txBox="1"/>
          <p:nvPr/>
        </p:nvSpPr>
        <p:spPr>
          <a:xfrm>
            <a:off x="1535498" y="3438313"/>
            <a:ext cx="14478000" cy="2862322"/>
          </a:xfrm>
          <a:prstGeom prst="rect">
            <a:avLst/>
          </a:prstGeom>
          <a:noFill/>
        </p:spPr>
        <p:txBody>
          <a:bodyPr wrap="square">
            <a:spAutoFit/>
          </a:bodyPr>
          <a:lstStyle/>
          <a:p>
            <a:r>
              <a:rPr lang="en-US" sz="6000" dirty="0">
                <a:solidFill>
                  <a:srgbClr val="273384"/>
                </a:solidFill>
                <a:latin typeface="Eczar Bold"/>
              </a:rPr>
              <a:t>	     SENTIME NT ANALYSIS </a:t>
            </a:r>
          </a:p>
          <a:p>
            <a:r>
              <a:rPr lang="en-US" sz="6000" dirty="0">
                <a:solidFill>
                  <a:srgbClr val="273384"/>
                </a:solidFill>
                <a:latin typeface="Eczar Bold"/>
              </a:rPr>
              <a:t>						USING </a:t>
            </a:r>
          </a:p>
          <a:p>
            <a:r>
              <a:rPr lang="en-US" sz="6000" dirty="0">
                <a:solidFill>
                  <a:srgbClr val="273384"/>
                </a:solidFill>
                <a:latin typeface="Eczar Bold"/>
              </a:rPr>
              <a:t>	VADER SENTIMENT ANALYZER</a:t>
            </a:r>
            <a:endParaRPr lang="en-IN" sz="6000" dirty="0">
              <a:solidFill>
                <a:srgbClr val="273384"/>
              </a:solidFill>
              <a:latin typeface="Eczar Bold"/>
            </a:endParaRPr>
          </a:p>
        </p:txBody>
      </p:sp>
    </p:spTree>
    <p:extLst>
      <p:ext uri="{BB962C8B-B14F-4D97-AF65-F5344CB8AC3E}">
        <p14:creationId xmlns:p14="http://schemas.microsoft.com/office/powerpoint/2010/main" val="63392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11779478" y="-1319880"/>
            <a:ext cx="6915404" cy="6251222"/>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784854" y="6618046"/>
            <a:ext cx="5019173" cy="5620427"/>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dirty="0"/>
          </a:p>
        </p:txBody>
      </p:sp>
      <p:sp>
        <p:nvSpPr>
          <p:cNvPr id="4" name="Freeform 4"/>
          <p:cNvSpPr/>
          <p:nvPr/>
        </p:nvSpPr>
        <p:spPr>
          <a:xfrm rot="1120160">
            <a:off x="3460030" y="7659048"/>
            <a:ext cx="3370806" cy="2628178"/>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14365092" y="2358430"/>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1473998" y="4366467"/>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768739" y="-282540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FC52C5FB-4A0E-58AC-8B3C-C5AE8BE903DB}"/>
              </a:ext>
            </a:extLst>
          </p:cNvPr>
          <p:cNvSpPr txBox="1"/>
          <p:nvPr/>
        </p:nvSpPr>
        <p:spPr>
          <a:xfrm>
            <a:off x="152400" y="1248445"/>
            <a:ext cx="16011992" cy="1015663"/>
          </a:xfrm>
          <a:prstGeom prst="rect">
            <a:avLst/>
          </a:prstGeom>
          <a:noFill/>
        </p:spPr>
        <p:txBody>
          <a:bodyPr wrap="square">
            <a:spAutoFit/>
          </a:bodyPr>
          <a:lstStyle/>
          <a:p>
            <a:r>
              <a:rPr lang="en-US" sz="6000" dirty="0">
                <a:solidFill>
                  <a:srgbClr val="273384"/>
                </a:solidFill>
                <a:latin typeface="Eczar Bold"/>
              </a:rPr>
              <a:t>ABOUT </a:t>
            </a:r>
            <a:r>
              <a:rPr lang="en-US" dirty="0"/>
              <a:t> </a:t>
            </a:r>
            <a:r>
              <a:rPr lang="en-US" sz="6000" dirty="0">
                <a:solidFill>
                  <a:srgbClr val="273384"/>
                </a:solidFill>
                <a:latin typeface="Eczar Bold"/>
              </a:rPr>
              <a:t>VADER</a:t>
            </a:r>
            <a:r>
              <a:rPr lang="en-US" dirty="0"/>
              <a:t>  </a:t>
            </a:r>
            <a:r>
              <a:rPr lang="en-US" sz="6000" dirty="0">
                <a:solidFill>
                  <a:srgbClr val="273384"/>
                </a:solidFill>
                <a:latin typeface="Eczar Bold"/>
              </a:rPr>
              <a:t>SENTIMENT</a:t>
            </a:r>
            <a:r>
              <a:rPr lang="en-US" dirty="0"/>
              <a:t>  </a:t>
            </a:r>
            <a:r>
              <a:rPr lang="en-US" sz="6000" dirty="0">
                <a:solidFill>
                  <a:srgbClr val="273384"/>
                </a:solidFill>
                <a:latin typeface="Eczar Bold"/>
              </a:rPr>
              <a:t>ANALYSER</a:t>
            </a:r>
            <a:endParaRPr lang="en-IN" sz="6000" dirty="0">
              <a:solidFill>
                <a:srgbClr val="273384"/>
              </a:solidFill>
              <a:latin typeface="Eczar Bold"/>
            </a:endParaRPr>
          </a:p>
        </p:txBody>
      </p:sp>
      <p:sp>
        <p:nvSpPr>
          <p:cNvPr id="13" name="TextBox 12">
            <a:extLst>
              <a:ext uri="{FF2B5EF4-FFF2-40B4-BE49-F238E27FC236}">
                <a16:creationId xmlns:a16="http://schemas.microsoft.com/office/drawing/2014/main" id="{DBC3C982-1727-D278-02FD-DF088FCE3B60}"/>
              </a:ext>
            </a:extLst>
          </p:cNvPr>
          <p:cNvSpPr txBox="1"/>
          <p:nvPr/>
        </p:nvSpPr>
        <p:spPr>
          <a:xfrm>
            <a:off x="565645" y="2850111"/>
            <a:ext cx="13431186" cy="5631157"/>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tx2"/>
                </a:solidFill>
                <a:latin typeface="Eczar" panose="020B0604020202020204" charset="0"/>
                <a:cs typeface="Eczar" panose="020B0604020202020204" charset="0"/>
              </a:rPr>
              <a:t>It takes text as input and returns</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Positive Score</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Negative Score</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Neutral Score</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Compound Score</a:t>
            </a:r>
          </a:p>
          <a:p>
            <a:endParaRPr lang="en-US" sz="3199" dirty="0">
              <a:solidFill>
                <a:srgbClr val="000000"/>
              </a:solidFill>
              <a:latin typeface="Eczar" panose="020B0604020202020204" charset="0"/>
              <a:cs typeface="Eczar" panose="020B0604020202020204" charset="0"/>
            </a:endParaRPr>
          </a:p>
          <a:p>
            <a:pPr marL="457200" indent="-457200">
              <a:buFont typeface="Arial" panose="020B0604020202020204" pitchFamily="34" charset="0"/>
              <a:buChar char="•"/>
            </a:pPr>
            <a:r>
              <a:rPr lang="en-US" sz="3200" dirty="0">
                <a:solidFill>
                  <a:schemeClr val="tx2"/>
                </a:solidFill>
                <a:latin typeface="Eczar" panose="020B0604020202020204" charset="0"/>
                <a:cs typeface="Eczar" panose="020B0604020202020204" charset="0"/>
              </a:rPr>
              <a:t>We judge our text sentiment on the basis of compound score, if</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Compound Score &lt; -0.05 - Negative Sentiment</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Compound Score &gt; +0.05 - Positive Sentiment</a:t>
            </a:r>
          </a:p>
          <a:p>
            <a:pPr marL="514350" indent="-514350">
              <a:buFont typeface="+mj-lt"/>
              <a:buAutoNum type="arabicPeriod"/>
            </a:pPr>
            <a:r>
              <a:rPr lang="en-US" sz="3199" dirty="0">
                <a:solidFill>
                  <a:srgbClr val="000000"/>
                </a:solidFill>
                <a:latin typeface="Eczar" panose="020B0604020202020204" charset="0"/>
                <a:cs typeface="Eczar" panose="020B0604020202020204" charset="0"/>
              </a:rPr>
              <a:t>Other than that neutral sentiment</a:t>
            </a:r>
          </a:p>
          <a:p>
            <a:endParaRPr lang="en-US" sz="3199" dirty="0">
              <a:solidFill>
                <a:srgbClr val="000000"/>
              </a:solidFill>
              <a:latin typeface="Eczar" panose="020B0604020202020204" charset="0"/>
              <a:cs typeface="Eczar" panose="020B0604020202020204" charset="0"/>
            </a:endParaRPr>
          </a:p>
        </p:txBody>
      </p:sp>
    </p:spTree>
    <p:extLst>
      <p:ext uri="{BB962C8B-B14F-4D97-AF65-F5344CB8AC3E}">
        <p14:creationId xmlns:p14="http://schemas.microsoft.com/office/powerpoint/2010/main" val="3435781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9744559" y="-1099316"/>
            <a:ext cx="8050715" cy="6542033"/>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896953" y="4837822"/>
            <a:ext cx="5505436" cy="7565392"/>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366589" y="4454755"/>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13198905" y="1696373"/>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2086153" y="4810645"/>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3223733" y="-1999827"/>
            <a:ext cx="5614091" cy="8343052"/>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3821060" y="6179677"/>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457200" y="938177"/>
            <a:ext cx="16964989" cy="2718693"/>
          </a:xfrm>
          <a:prstGeom prst="rect">
            <a:avLst/>
          </a:prstGeom>
        </p:spPr>
        <p:txBody>
          <a:bodyPr wrap="square" lIns="0" tIns="0" rIns="0" bIns="0" rtlCol="0" anchor="t">
            <a:spAutoFit/>
          </a:bodyPr>
          <a:lstStyle/>
          <a:p>
            <a:pPr marL="0" lvl="0" indent="0" algn="ctr">
              <a:lnSpc>
                <a:spcPts val="10559"/>
              </a:lnSpc>
              <a:spcBef>
                <a:spcPct val="0"/>
              </a:spcBef>
            </a:pPr>
            <a:r>
              <a:rPr lang="en-US" sz="8799" dirty="0">
                <a:solidFill>
                  <a:srgbClr val="273384"/>
                </a:solidFill>
                <a:latin typeface="Eczar Bold"/>
              </a:rPr>
              <a:t>Overall Vadar Sentiment Distribution</a:t>
            </a:r>
          </a:p>
        </p:txBody>
      </p:sp>
      <p:pic>
        <p:nvPicPr>
          <p:cNvPr id="12" name="Picture 11">
            <a:extLst>
              <a:ext uri="{FF2B5EF4-FFF2-40B4-BE49-F238E27FC236}">
                <a16:creationId xmlns:a16="http://schemas.microsoft.com/office/drawing/2014/main" id="{133E675D-C8DA-4ED8-654B-1D7B3EE9A1B5}"/>
              </a:ext>
            </a:extLst>
          </p:cNvPr>
          <p:cNvPicPr>
            <a:picLocks noChangeAspect="1"/>
          </p:cNvPicPr>
          <p:nvPr/>
        </p:nvPicPr>
        <p:blipFill>
          <a:blip r:embed="rId6"/>
          <a:stretch>
            <a:fillRect/>
          </a:stretch>
        </p:blipFill>
        <p:spPr>
          <a:xfrm>
            <a:off x="5661491" y="3676879"/>
            <a:ext cx="6965017" cy="5248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493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6520035" y="-4344832"/>
            <a:ext cx="6573548" cy="7500681"/>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1781106" y="4632328"/>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6319960" y="3870735"/>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6027920" y="-3335023"/>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58036" y="568284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661505" y="-301633"/>
            <a:ext cx="16964989" cy="2609689"/>
          </a:xfrm>
          <a:prstGeom prst="rect">
            <a:avLst/>
          </a:prstGeom>
        </p:spPr>
        <p:txBody>
          <a:bodyPr wrap="square" lIns="0" tIns="0" rIns="0" bIns="0" rtlCol="0" anchor="t">
            <a:spAutoFit/>
          </a:bodyPr>
          <a:lstStyle/>
          <a:p>
            <a:pPr marL="0" lvl="0" indent="0" algn="ctr">
              <a:lnSpc>
                <a:spcPts val="10559"/>
              </a:lnSpc>
              <a:spcBef>
                <a:spcPct val="0"/>
              </a:spcBef>
            </a:pPr>
            <a:r>
              <a:rPr lang="en-US" sz="6000" dirty="0">
                <a:solidFill>
                  <a:srgbClr val="273384"/>
                </a:solidFill>
                <a:latin typeface="Eczar Bold"/>
              </a:rPr>
              <a:t>Top</a:t>
            </a:r>
            <a:r>
              <a:rPr lang="en-US" sz="6600" dirty="0"/>
              <a:t> </a:t>
            </a:r>
            <a:r>
              <a:rPr lang="en-US" sz="6000" dirty="0">
                <a:solidFill>
                  <a:srgbClr val="273384"/>
                </a:solidFill>
                <a:latin typeface="Eczar Bold"/>
              </a:rPr>
              <a:t>20 words most frequently used in each sentiment</a:t>
            </a:r>
          </a:p>
        </p:txBody>
      </p:sp>
      <p:pic>
        <p:nvPicPr>
          <p:cNvPr id="9" name="Picture 8">
            <a:extLst>
              <a:ext uri="{FF2B5EF4-FFF2-40B4-BE49-F238E27FC236}">
                <a16:creationId xmlns:a16="http://schemas.microsoft.com/office/drawing/2014/main" id="{C53B122E-5EA8-648D-1D12-41164C982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2208" y="2239991"/>
            <a:ext cx="14097000" cy="6676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125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IN"/>
          </a:p>
        </p:txBody>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txBody>
          <a:bodyPr/>
          <a:lstStyle/>
          <a:p>
            <a:endParaRPr lang="en-IN"/>
          </a:p>
        </p:txBody>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a:off x="5198919" y="308147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TextBox 10"/>
          <p:cNvSpPr txBox="1"/>
          <p:nvPr/>
        </p:nvSpPr>
        <p:spPr>
          <a:xfrm>
            <a:off x="0" y="59383"/>
            <a:ext cx="17983200" cy="1661993"/>
          </a:xfrm>
          <a:prstGeom prst="rect">
            <a:avLst/>
          </a:prstGeom>
        </p:spPr>
        <p:txBody>
          <a:bodyPr wrap="square" lIns="0" tIns="0" rIns="0" bIns="0" rtlCol="0" anchor="t">
            <a:spAutoFit/>
          </a:bodyPr>
          <a:lstStyle/>
          <a:p>
            <a:pPr algn="ctr"/>
            <a:r>
              <a:rPr lang="en-US" sz="5400" dirty="0">
                <a:solidFill>
                  <a:srgbClr val="273384"/>
                </a:solidFill>
                <a:latin typeface="Eczar Bold"/>
              </a:rPr>
              <a:t>Distribution of word count and character count by Vader Sentiment Analyzer</a:t>
            </a:r>
          </a:p>
        </p:txBody>
      </p:sp>
      <p:pic>
        <p:nvPicPr>
          <p:cNvPr id="14" name="Picture 13">
            <a:extLst>
              <a:ext uri="{FF2B5EF4-FFF2-40B4-BE49-F238E27FC236}">
                <a16:creationId xmlns:a16="http://schemas.microsoft.com/office/drawing/2014/main" id="{7C18D835-9DE9-A3FA-9CAF-14E290682B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3329" y="2005558"/>
            <a:ext cx="14619136" cy="7252742"/>
          </a:xfrm>
          <a:prstGeom prst="rect">
            <a:avLst/>
          </a:prstGeom>
        </p:spPr>
      </p:pic>
    </p:spTree>
    <p:extLst>
      <p:ext uri="{BB962C8B-B14F-4D97-AF65-F5344CB8AC3E}">
        <p14:creationId xmlns:p14="http://schemas.microsoft.com/office/powerpoint/2010/main" val="117500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2" name="TextBox 11">
            <a:extLst>
              <a:ext uri="{FF2B5EF4-FFF2-40B4-BE49-F238E27FC236}">
                <a16:creationId xmlns:a16="http://schemas.microsoft.com/office/drawing/2014/main" id="{D6DAFCBB-5609-AC7B-29A1-914AC45BFD58}"/>
              </a:ext>
            </a:extLst>
          </p:cNvPr>
          <p:cNvSpPr txBox="1"/>
          <p:nvPr/>
        </p:nvSpPr>
        <p:spPr>
          <a:xfrm>
            <a:off x="1905000" y="2809240"/>
            <a:ext cx="14478000" cy="4154599"/>
          </a:xfrm>
          <a:prstGeom prst="rect">
            <a:avLst/>
          </a:prstGeom>
          <a:noFill/>
        </p:spPr>
        <p:txBody>
          <a:bodyPr wrap="square">
            <a:spAutoFit/>
          </a:bodyPr>
          <a:lstStyle/>
          <a:p>
            <a:pPr algn="ctr"/>
            <a:r>
              <a:rPr lang="en-US" sz="8799" dirty="0">
                <a:solidFill>
                  <a:srgbClr val="273384"/>
                </a:solidFill>
                <a:latin typeface="Eczar Bold"/>
              </a:rPr>
              <a:t>SENTIMENT ANALYSIS 						USING </a:t>
            </a:r>
          </a:p>
          <a:p>
            <a:pPr algn="ctr"/>
            <a:r>
              <a:rPr lang="en-US" sz="8799" dirty="0">
                <a:solidFill>
                  <a:srgbClr val="273384"/>
                </a:solidFill>
                <a:latin typeface="Eczar Bold"/>
              </a:rPr>
              <a:t>		AFINN PACKAGE</a:t>
            </a:r>
            <a:endParaRPr lang="en-IN" sz="8799" dirty="0">
              <a:solidFill>
                <a:srgbClr val="273384"/>
              </a:solidFill>
              <a:latin typeface="Eczar Bold"/>
            </a:endParaRPr>
          </a:p>
        </p:txBody>
      </p:sp>
    </p:spTree>
    <p:extLst>
      <p:ext uri="{BB962C8B-B14F-4D97-AF65-F5344CB8AC3E}">
        <p14:creationId xmlns:p14="http://schemas.microsoft.com/office/powerpoint/2010/main" val="312379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FC52C5FB-4A0E-58AC-8B3C-C5AE8BE903DB}"/>
              </a:ext>
            </a:extLst>
          </p:cNvPr>
          <p:cNvSpPr txBox="1"/>
          <p:nvPr/>
        </p:nvSpPr>
        <p:spPr>
          <a:xfrm>
            <a:off x="2367324" y="942382"/>
            <a:ext cx="16011992" cy="1569660"/>
          </a:xfrm>
          <a:prstGeom prst="rect">
            <a:avLst/>
          </a:prstGeom>
          <a:noFill/>
        </p:spPr>
        <p:txBody>
          <a:bodyPr wrap="square">
            <a:spAutoFit/>
          </a:bodyPr>
          <a:lstStyle/>
          <a:p>
            <a:r>
              <a:rPr lang="en-US" sz="9600" dirty="0">
                <a:solidFill>
                  <a:schemeClr val="tx2"/>
                </a:solidFill>
                <a:latin typeface="Eczar Bold" panose="020B0604020202020204" charset="0"/>
                <a:cs typeface="Eczar Bold" panose="020B0604020202020204" charset="0"/>
              </a:rPr>
              <a:t>ABOUT AFINN PACKAGE</a:t>
            </a:r>
            <a:endParaRPr lang="en-IN" sz="6000" dirty="0">
              <a:solidFill>
                <a:schemeClr val="tx2"/>
              </a:solidFill>
              <a:latin typeface="Eczar Bold" panose="020B0604020202020204" charset="0"/>
              <a:cs typeface="Eczar Bold" panose="020B0604020202020204" charset="0"/>
            </a:endParaRPr>
          </a:p>
        </p:txBody>
      </p:sp>
      <p:sp>
        <p:nvSpPr>
          <p:cNvPr id="13" name="TextBox 12">
            <a:extLst>
              <a:ext uri="{FF2B5EF4-FFF2-40B4-BE49-F238E27FC236}">
                <a16:creationId xmlns:a16="http://schemas.microsoft.com/office/drawing/2014/main" id="{DBC3C982-1727-D278-02FD-DF088FCE3B60}"/>
              </a:ext>
            </a:extLst>
          </p:cNvPr>
          <p:cNvSpPr txBox="1"/>
          <p:nvPr/>
        </p:nvSpPr>
        <p:spPr>
          <a:xfrm>
            <a:off x="565644" y="2850111"/>
            <a:ext cx="17265155" cy="6001386"/>
          </a:xfrm>
          <a:prstGeom prst="rect">
            <a:avLst/>
          </a:prstGeom>
          <a:noFill/>
        </p:spPr>
        <p:txBody>
          <a:bodyPr wrap="square">
            <a:spAutoFit/>
          </a:bodyPr>
          <a:lstStyle/>
          <a:p>
            <a:pPr algn="l"/>
            <a:r>
              <a:rPr lang="en-US" sz="4000" dirty="0">
                <a:solidFill>
                  <a:srgbClr val="000000"/>
                </a:solidFill>
                <a:latin typeface="Eczar" panose="020B0604020202020204" charset="0"/>
                <a:cs typeface="Eczar" panose="020B0604020202020204" charset="0"/>
              </a:rPr>
              <a:t>It returns a sentiment score.</a:t>
            </a:r>
          </a:p>
          <a:p>
            <a:pPr algn="l"/>
            <a:endParaRPr lang="en-US" sz="4000" dirty="0">
              <a:solidFill>
                <a:srgbClr val="000000"/>
              </a:solidFill>
              <a:latin typeface="Eczar" panose="020B0604020202020204" charset="0"/>
              <a:cs typeface="Eczar" panose="020B0604020202020204" charset="0"/>
            </a:endParaRPr>
          </a:p>
          <a:p>
            <a:pPr marL="514350" indent="-514350" algn="l">
              <a:buFont typeface="+mj-lt"/>
              <a:buAutoNum type="arabicPeriod"/>
            </a:pPr>
            <a:r>
              <a:rPr lang="en-US" sz="4000" dirty="0">
                <a:solidFill>
                  <a:srgbClr val="000000"/>
                </a:solidFill>
                <a:latin typeface="Eczar" panose="020B0604020202020204" charset="0"/>
                <a:cs typeface="Eczar" panose="020B0604020202020204" charset="0"/>
              </a:rPr>
              <a:t>Positive Score: A positive score indicates a positive sentiment, suggesting that the text is generally positive in tone.</a:t>
            </a:r>
          </a:p>
          <a:p>
            <a:pPr marL="514350" indent="-514350" algn="l">
              <a:buFont typeface="+mj-lt"/>
              <a:buAutoNum type="arabicPeriod"/>
            </a:pPr>
            <a:r>
              <a:rPr lang="en-US" sz="4000" dirty="0">
                <a:solidFill>
                  <a:srgbClr val="000000"/>
                </a:solidFill>
                <a:latin typeface="Eczar" panose="020B0604020202020204" charset="0"/>
                <a:cs typeface="Eczar" panose="020B0604020202020204" charset="0"/>
              </a:rPr>
              <a:t>Negative Score: A negative score indicates a negative sentiment, suggesting that the text is generally negative in tone.</a:t>
            </a:r>
          </a:p>
          <a:p>
            <a:pPr marL="514350" indent="-514350" algn="l">
              <a:buFont typeface="+mj-lt"/>
              <a:buAutoNum type="arabicPeriod"/>
            </a:pPr>
            <a:r>
              <a:rPr lang="en-US" sz="4000" dirty="0">
                <a:solidFill>
                  <a:srgbClr val="000000"/>
                </a:solidFill>
                <a:latin typeface="Eczar" panose="020B0604020202020204" charset="0"/>
                <a:cs typeface="Eczar" panose="020B0604020202020204" charset="0"/>
              </a:rPr>
              <a:t>Zero Score: A zero score suggests a neutral sentiment, indicating that the text doesn’t contain a strong positive or negative sentiment.</a:t>
            </a:r>
          </a:p>
          <a:p>
            <a:br>
              <a:rPr lang="en-US" sz="3199" dirty="0">
                <a:solidFill>
                  <a:srgbClr val="000000"/>
                </a:solidFill>
                <a:latin typeface="Eczar" panose="020B0604020202020204" charset="0"/>
                <a:cs typeface="Eczar" panose="020B0604020202020204" charset="0"/>
              </a:rPr>
            </a:br>
            <a:endParaRPr lang="en-IN" sz="3199" dirty="0">
              <a:solidFill>
                <a:srgbClr val="000000"/>
              </a:solidFill>
              <a:latin typeface="Eczar" panose="020B0604020202020204" charset="0"/>
              <a:cs typeface="Eczar" panose="020B0604020202020204" charset="0"/>
            </a:endParaRPr>
          </a:p>
        </p:txBody>
      </p:sp>
    </p:spTree>
    <p:extLst>
      <p:ext uri="{BB962C8B-B14F-4D97-AF65-F5344CB8AC3E}">
        <p14:creationId xmlns:p14="http://schemas.microsoft.com/office/powerpoint/2010/main" val="105886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022714" y="262709"/>
            <a:ext cx="15893685" cy="1359346"/>
          </a:xfrm>
          <a:prstGeom prst="rect">
            <a:avLst/>
          </a:prstGeom>
        </p:spPr>
        <p:txBody>
          <a:bodyPr wrap="square" lIns="0" tIns="0" rIns="0" bIns="0" rtlCol="0" anchor="t">
            <a:spAutoFit/>
          </a:bodyPr>
          <a:lstStyle/>
          <a:p>
            <a:pPr marL="0" lvl="0" indent="0" algn="ctr">
              <a:lnSpc>
                <a:spcPts val="10559"/>
              </a:lnSpc>
              <a:spcBef>
                <a:spcPct val="0"/>
              </a:spcBef>
            </a:pPr>
            <a:r>
              <a:rPr lang="en-US" sz="7200" dirty="0">
                <a:solidFill>
                  <a:srgbClr val="273384"/>
                </a:solidFill>
                <a:latin typeface="Eczar Bold"/>
              </a:rPr>
              <a:t>Word Cloud for Negative Words</a:t>
            </a:r>
          </a:p>
        </p:txBody>
      </p:sp>
      <p:pic>
        <p:nvPicPr>
          <p:cNvPr id="9" name="Picture 8">
            <a:extLst>
              <a:ext uri="{FF2B5EF4-FFF2-40B4-BE49-F238E27FC236}">
                <a16:creationId xmlns:a16="http://schemas.microsoft.com/office/drawing/2014/main" id="{1FC349ED-2F4D-4866-B162-3DBEA5656B54}"/>
              </a:ext>
            </a:extLst>
          </p:cNvPr>
          <p:cNvPicPr>
            <a:picLocks noChangeAspect="1"/>
          </p:cNvPicPr>
          <p:nvPr/>
        </p:nvPicPr>
        <p:blipFill rotWithShape="1">
          <a:blip r:embed="rId6">
            <a:extLst>
              <a:ext uri="{28A0092B-C50C-407E-A947-70E740481C1C}">
                <a14:useLocalDpi xmlns:a14="http://schemas.microsoft.com/office/drawing/2010/main" val="0"/>
              </a:ext>
            </a:extLst>
          </a:blip>
          <a:srcRect t="9139"/>
          <a:stretch/>
        </p:blipFill>
        <p:spPr>
          <a:xfrm>
            <a:off x="1921056" y="1828154"/>
            <a:ext cx="14096999" cy="8031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4961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a:off x="-1371601" y="5842180"/>
            <a:ext cx="7237461" cy="4711520"/>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txBody>
          <a:bodyPr/>
          <a:lstStyle/>
          <a:p>
            <a:endParaRPr lang="en-IN"/>
          </a:p>
        </p:txBody>
      </p:sp>
      <p:sp>
        <p:nvSpPr>
          <p:cNvPr id="4" name="Freeform 4"/>
          <p:cNvSpPr/>
          <p:nvPr/>
        </p:nvSpPr>
        <p:spPr>
          <a:xfrm rot="-7038826">
            <a:off x="4326866" y="7493909"/>
            <a:ext cx="3347933" cy="2886988"/>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2387424">
            <a:off x="338733" y="4616376"/>
            <a:ext cx="7079642" cy="6632978"/>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5"/>
            <a:stretch>
              <a:fillRect t="-3051"/>
            </a:stretch>
          </a:blipFill>
        </p:spPr>
        <p:txBody>
          <a:bodyPr/>
          <a:lstStyle/>
          <a:p>
            <a:endParaRPr lang="en-IN"/>
          </a:p>
        </p:txBody>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txBody>
          <a:bodyPr/>
          <a:lstStyle/>
          <a:p>
            <a:endParaRPr lang="en-IN"/>
          </a:p>
        </p:txBody>
      </p:sp>
      <p:sp>
        <p:nvSpPr>
          <p:cNvPr id="7" name="Freeform 7"/>
          <p:cNvSpPr/>
          <p:nvPr/>
        </p:nvSpPr>
        <p:spPr>
          <a:xfrm rot="-7038826">
            <a:off x="15720714" y="4081551"/>
            <a:ext cx="3775011" cy="3335319"/>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rot="-2387424">
            <a:off x="10434535" y="4266344"/>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5"/>
            <a:stretch>
              <a:fillRect t="-3051"/>
            </a:stretch>
          </a:blipFill>
        </p:spPr>
        <p:txBody>
          <a:bodyPr/>
          <a:lstStyle/>
          <a:p>
            <a:endParaRPr lang="en-IN"/>
          </a:p>
        </p:txBody>
      </p:sp>
      <p:sp>
        <p:nvSpPr>
          <p:cNvPr id="9" name="TextBox 9"/>
          <p:cNvSpPr txBox="1"/>
          <p:nvPr/>
        </p:nvSpPr>
        <p:spPr>
          <a:xfrm>
            <a:off x="1857437" y="3735705"/>
            <a:ext cx="14669266" cy="3665220"/>
          </a:xfrm>
          <a:prstGeom prst="rect">
            <a:avLst/>
          </a:prstGeom>
        </p:spPr>
        <p:txBody>
          <a:bodyPr lIns="0" tIns="0" rIns="0" bIns="0" rtlCol="0" anchor="t">
            <a:spAutoFit/>
          </a:bodyPr>
          <a:lstStyle/>
          <a:p>
            <a:pPr algn="ctr">
              <a:lnSpc>
                <a:spcPts val="4890"/>
              </a:lnSpc>
            </a:pPr>
            <a:r>
              <a:rPr lang="en-US" sz="3000" dirty="0">
                <a:solidFill>
                  <a:srgbClr val="000000"/>
                </a:solidFill>
                <a:latin typeface="Eczar"/>
              </a:rPr>
              <a:t>This is a sample dataset that consists of 20,000 reviews and ratings for different hotels and our goal is to examine how travelers are communicating their positive and negative experiences in online platforms for staying in a specific hotel and major objective is what are the attributes that travelers are considering while selecting a hotel. With this manager can understand which elements of their hotel influence more in forming a positive review or improves hotel brand image.</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TextBox 11"/>
          <p:cNvSpPr txBox="1"/>
          <p:nvPr/>
        </p:nvSpPr>
        <p:spPr>
          <a:xfrm>
            <a:off x="3925059" y="1273754"/>
            <a:ext cx="9928448"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Project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022714" y="262709"/>
            <a:ext cx="15893685" cy="1359346"/>
          </a:xfrm>
          <a:prstGeom prst="rect">
            <a:avLst/>
          </a:prstGeom>
        </p:spPr>
        <p:txBody>
          <a:bodyPr wrap="square" lIns="0" tIns="0" rIns="0" bIns="0" rtlCol="0" anchor="t">
            <a:spAutoFit/>
          </a:bodyPr>
          <a:lstStyle/>
          <a:p>
            <a:pPr marL="0" lvl="0" indent="0" algn="ctr">
              <a:lnSpc>
                <a:spcPts val="10559"/>
              </a:lnSpc>
              <a:spcBef>
                <a:spcPct val="0"/>
              </a:spcBef>
            </a:pPr>
            <a:r>
              <a:rPr lang="en-US" sz="7200" dirty="0">
                <a:solidFill>
                  <a:srgbClr val="273384"/>
                </a:solidFill>
                <a:latin typeface="Eczar Bold"/>
              </a:rPr>
              <a:t>Word Cloud for Neutral Words</a:t>
            </a:r>
          </a:p>
        </p:txBody>
      </p:sp>
      <p:pic>
        <p:nvPicPr>
          <p:cNvPr id="11" name="Picture 10">
            <a:extLst>
              <a:ext uri="{FF2B5EF4-FFF2-40B4-BE49-F238E27FC236}">
                <a16:creationId xmlns:a16="http://schemas.microsoft.com/office/drawing/2014/main" id="{58D64A5C-2174-C97B-91D6-2B1029D85B0E}"/>
              </a:ext>
            </a:extLst>
          </p:cNvPr>
          <p:cNvPicPr>
            <a:picLocks noChangeAspect="1"/>
          </p:cNvPicPr>
          <p:nvPr/>
        </p:nvPicPr>
        <p:blipFill rotWithShape="1">
          <a:blip r:embed="rId6">
            <a:extLst>
              <a:ext uri="{28A0092B-C50C-407E-A947-70E740481C1C}">
                <a14:useLocalDpi xmlns:a14="http://schemas.microsoft.com/office/drawing/2010/main" val="0"/>
              </a:ext>
            </a:extLst>
          </a:blip>
          <a:srcRect t="9139"/>
          <a:stretch/>
        </p:blipFill>
        <p:spPr>
          <a:xfrm>
            <a:off x="1818225" y="1474184"/>
            <a:ext cx="14020800" cy="8031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0929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022714" y="262709"/>
            <a:ext cx="15893685" cy="1359346"/>
          </a:xfrm>
          <a:prstGeom prst="rect">
            <a:avLst/>
          </a:prstGeom>
        </p:spPr>
        <p:txBody>
          <a:bodyPr wrap="square" lIns="0" tIns="0" rIns="0" bIns="0" rtlCol="0" anchor="t">
            <a:spAutoFit/>
          </a:bodyPr>
          <a:lstStyle/>
          <a:p>
            <a:pPr marL="0" lvl="0" indent="0" algn="ctr">
              <a:lnSpc>
                <a:spcPts val="10559"/>
              </a:lnSpc>
              <a:spcBef>
                <a:spcPct val="0"/>
              </a:spcBef>
            </a:pPr>
            <a:r>
              <a:rPr lang="en-US" sz="7200" dirty="0">
                <a:solidFill>
                  <a:srgbClr val="273384"/>
                </a:solidFill>
                <a:latin typeface="Eczar Bold"/>
              </a:rPr>
              <a:t>Word Cloud for Positive Words</a:t>
            </a:r>
          </a:p>
        </p:txBody>
      </p:sp>
      <p:pic>
        <p:nvPicPr>
          <p:cNvPr id="12" name="Picture 11">
            <a:extLst>
              <a:ext uri="{FF2B5EF4-FFF2-40B4-BE49-F238E27FC236}">
                <a16:creationId xmlns:a16="http://schemas.microsoft.com/office/drawing/2014/main" id="{E7F51598-98DC-C099-DF9F-FE19BEE5F423}"/>
              </a:ext>
            </a:extLst>
          </p:cNvPr>
          <p:cNvPicPr>
            <a:picLocks noChangeAspect="1"/>
          </p:cNvPicPr>
          <p:nvPr/>
        </p:nvPicPr>
        <p:blipFill rotWithShape="1">
          <a:blip r:embed="rId6">
            <a:extLst>
              <a:ext uri="{28A0092B-C50C-407E-A947-70E740481C1C}">
                <a14:useLocalDpi xmlns:a14="http://schemas.microsoft.com/office/drawing/2010/main" val="0"/>
              </a:ext>
            </a:extLst>
          </a:blip>
          <a:srcRect t="11340"/>
          <a:stretch/>
        </p:blipFill>
        <p:spPr>
          <a:xfrm>
            <a:off x="1905000" y="2082660"/>
            <a:ext cx="14478000" cy="7499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046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9411463" y="-2371788"/>
            <a:ext cx="7351599" cy="649919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0588390">
            <a:off x="-2236107" y="6852441"/>
            <a:ext cx="8999916" cy="5661491"/>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820227">
            <a:off x="5837510" y="7536310"/>
            <a:ext cx="3111226" cy="2718630"/>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12183706" y="1643957"/>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1384690" y="7560266"/>
            <a:ext cx="5586267" cy="5273111"/>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3965704" y="-1310750"/>
            <a:ext cx="5803636" cy="695517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2" name="TextBox 11">
            <a:extLst>
              <a:ext uri="{FF2B5EF4-FFF2-40B4-BE49-F238E27FC236}">
                <a16:creationId xmlns:a16="http://schemas.microsoft.com/office/drawing/2014/main" id="{D6DAFCBB-5609-AC7B-29A1-914AC45BFD58}"/>
              </a:ext>
            </a:extLst>
          </p:cNvPr>
          <p:cNvSpPr txBox="1"/>
          <p:nvPr/>
        </p:nvSpPr>
        <p:spPr>
          <a:xfrm>
            <a:off x="337045" y="391299"/>
            <a:ext cx="17646154" cy="1323439"/>
          </a:xfrm>
          <a:prstGeom prst="rect">
            <a:avLst/>
          </a:prstGeom>
          <a:noFill/>
        </p:spPr>
        <p:txBody>
          <a:bodyPr wrap="square">
            <a:spAutoFit/>
          </a:bodyPr>
          <a:lstStyle/>
          <a:p>
            <a:pPr algn="ctr"/>
            <a:r>
              <a:rPr lang="en-US" sz="8000" dirty="0">
                <a:solidFill>
                  <a:schemeClr val="tx2"/>
                </a:solidFill>
                <a:latin typeface="Eczar Bold" panose="020B0604020202020204" charset="0"/>
                <a:cs typeface="Eczar Bold" panose="020B0604020202020204" charset="0"/>
              </a:rPr>
              <a:t>IMPLEMENTATION OF </a:t>
            </a:r>
            <a:r>
              <a:rPr lang="en-US" sz="8000" dirty="0" err="1">
                <a:solidFill>
                  <a:schemeClr val="tx2"/>
                </a:solidFill>
                <a:latin typeface="Eczar Bold" panose="020B0604020202020204" charset="0"/>
                <a:cs typeface="Eczar Bold" panose="020B0604020202020204" charset="0"/>
              </a:rPr>
              <a:t>Tf</a:t>
            </a:r>
            <a:r>
              <a:rPr lang="en-US" sz="8000" dirty="0">
                <a:solidFill>
                  <a:schemeClr val="tx2"/>
                </a:solidFill>
                <a:latin typeface="Eczar Bold" panose="020B0604020202020204" charset="0"/>
                <a:cs typeface="Eczar Bold" panose="020B0604020202020204" charset="0"/>
              </a:rPr>
              <a:t> </a:t>
            </a:r>
            <a:r>
              <a:rPr lang="en-US" sz="8000" dirty="0" err="1">
                <a:solidFill>
                  <a:schemeClr val="tx2"/>
                </a:solidFill>
                <a:latin typeface="Eczar Bold" panose="020B0604020202020204" charset="0"/>
                <a:cs typeface="Eczar Bold" panose="020B0604020202020204" charset="0"/>
              </a:rPr>
              <a:t>Idf</a:t>
            </a:r>
            <a:endParaRPr lang="en-IN" sz="7200" dirty="0">
              <a:solidFill>
                <a:schemeClr val="tx2"/>
              </a:solidFill>
              <a:latin typeface="Eczar Bold" panose="020B0604020202020204" charset="0"/>
              <a:cs typeface="Eczar Bold" panose="020B0604020202020204" charset="0"/>
            </a:endParaRPr>
          </a:p>
        </p:txBody>
      </p:sp>
      <p:sp>
        <p:nvSpPr>
          <p:cNvPr id="10" name="TextBox 9">
            <a:extLst>
              <a:ext uri="{FF2B5EF4-FFF2-40B4-BE49-F238E27FC236}">
                <a16:creationId xmlns:a16="http://schemas.microsoft.com/office/drawing/2014/main" id="{F3BDE01B-BC66-9DA9-E583-74B77106E424}"/>
              </a:ext>
            </a:extLst>
          </p:cNvPr>
          <p:cNvSpPr txBox="1"/>
          <p:nvPr/>
        </p:nvSpPr>
        <p:spPr>
          <a:xfrm>
            <a:off x="457200" y="2807856"/>
            <a:ext cx="16840200" cy="646331"/>
          </a:xfrm>
          <a:prstGeom prst="rect">
            <a:avLst/>
          </a:prstGeom>
          <a:noFill/>
        </p:spPr>
        <p:txBody>
          <a:bodyPr wrap="square">
            <a:spAutoFit/>
          </a:bodyPr>
          <a:lstStyle/>
          <a:p>
            <a:r>
              <a:rPr lang="en-US" sz="3600" dirty="0">
                <a:solidFill>
                  <a:schemeClr val="tx2"/>
                </a:solidFill>
                <a:latin typeface="Eczar" panose="020B0604020202020204" charset="0"/>
                <a:cs typeface="Eczar" panose="020B0604020202020204" charset="0"/>
              </a:rPr>
              <a:t>WE INITIALIZE OUR TFIDF WITH THE FOLLOWING PARAMETERS</a:t>
            </a:r>
            <a:endParaRPr lang="en-IN" sz="3600" dirty="0">
              <a:solidFill>
                <a:schemeClr val="tx2"/>
              </a:solidFill>
              <a:latin typeface="Eczar" panose="020B0604020202020204" charset="0"/>
              <a:cs typeface="Eczar" panose="020B0604020202020204" charset="0"/>
            </a:endParaRPr>
          </a:p>
        </p:txBody>
      </p:sp>
      <p:sp>
        <p:nvSpPr>
          <p:cNvPr id="11" name="TextBox 10">
            <a:extLst>
              <a:ext uri="{FF2B5EF4-FFF2-40B4-BE49-F238E27FC236}">
                <a16:creationId xmlns:a16="http://schemas.microsoft.com/office/drawing/2014/main" id="{71C3B4DA-2FE9-2B4C-E2E8-CC908656A277}"/>
              </a:ext>
            </a:extLst>
          </p:cNvPr>
          <p:cNvSpPr txBox="1"/>
          <p:nvPr/>
        </p:nvSpPr>
        <p:spPr>
          <a:xfrm>
            <a:off x="337045" y="4612877"/>
            <a:ext cx="17265155" cy="4154984"/>
          </a:xfrm>
          <a:prstGeom prst="rect">
            <a:avLst/>
          </a:prstGeom>
          <a:noFill/>
        </p:spPr>
        <p:txBody>
          <a:bodyPr wrap="square">
            <a:spAutoFit/>
          </a:bodyPr>
          <a:lstStyle/>
          <a:p>
            <a:pPr marL="457200" indent="-457200">
              <a:buFont typeface="Arial" panose="020B0604020202020204" pitchFamily="34" charset="0"/>
              <a:buChar char="•"/>
            </a:pPr>
            <a:r>
              <a:rPr lang="en-US" sz="4400" dirty="0">
                <a:latin typeface="Eczar" panose="020B0604020202020204" charset="0"/>
                <a:cs typeface="Eczar" panose="020B0604020202020204" charset="0"/>
              </a:rPr>
              <a:t>STOP WORD = ‘</a:t>
            </a:r>
            <a:r>
              <a:rPr lang="en-US" sz="4400" dirty="0" err="1">
                <a:latin typeface="Eczar" panose="020B0604020202020204" charset="0"/>
                <a:cs typeface="Eczar" panose="020B0604020202020204" charset="0"/>
              </a:rPr>
              <a:t>english</a:t>
            </a:r>
            <a:r>
              <a:rPr lang="en-US" sz="4400" dirty="0">
                <a:latin typeface="Eczar" panose="020B0604020202020204" charset="0"/>
                <a:cs typeface="Eczar" panose="020B0604020202020204" charset="0"/>
              </a:rPr>
              <a:t>’</a:t>
            </a:r>
            <a:endParaRPr lang="en-IN" sz="4400" dirty="0">
              <a:latin typeface="Eczar" panose="020B0604020202020204" charset="0"/>
              <a:cs typeface="Eczar" panose="020B0604020202020204" charset="0"/>
            </a:endParaRPr>
          </a:p>
          <a:p>
            <a:pPr marL="457200" indent="-457200">
              <a:buFont typeface="Arial" panose="020B0604020202020204" pitchFamily="34" charset="0"/>
              <a:buChar char="•"/>
            </a:pPr>
            <a:r>
              <a:rPr lang="en-IN" sz="4400" dirty="0" err="1">
                <a:latin typeface="Eczar" panose="020B0604020202020204" charset="0"/>
                <a:cs typeface="Eczar" panose="020B0604020202020204" charset="0"/>
              </a:rPr>
              <a:t>Max_features</a:t>
            </a:r>
            <a:r>
              <a:rPr lang="en-IN" sz="4400" dirty="0">
                <a:latin typeface="Eczar" panose="020B0604020202020204" charset="0"/>
                <a:cs typeface="Eczar" panose="020B0604020202020204" charset="0"/>
              </a:rPr>
              <a:t> = 5000</a:t>
            </a:r>
          </a:p>
          <a:p>
            <a:pPr marL="457200" indent="-457200">
              <a:buFont typeface="Arial" panose="020B0604020202020204" pitchFamily="34" charset="0"/>
              <a:buChar char="•"/>
            </a:pPr>
            <a:r>
              <a:rPr lang="en-IN" sz="4400" dirty="0" err="1">
                <a:latin typeface="Eczar" panose="020B0604020202020204" charset="0"/>
                <a:cs typeface="Eczar" panose="020B0604020202020204" charset="0"/>
              </a:rPr>
              <a:t>Ngram_range</a:t>
            </a:r>
            <a:r>
              <a:rPr lang="en-IN" sz="4400" dirty="0">
                <a:latin typeface="Eczar" panose="020B0604020202020204" charset="0"/>
                <a:cs typeface="Eczar" panose="020B0604020202020204" charset="0"/>
              </a:rPr>
              <a:t> = (1,3)</a:t>
            </a:r>
          </a:p>
          <a:p>
            <a:pPr marL="457200" indent="-457200">
              <a:buFont typeface="Arial" panose="020B0604020202020204" pitchFamily="34" charset="0"/>
              <a:buChar char="•"/>
            </a:pPr>
            <a:r>
              <a:rPr lang="en-US" sz="4400" dirty="0">
                <a:latin typeface="Eczar" panose="020B0604020202020204" charset="0"/>
                <a:cs typeface="Eczar" panose="020B0604020202020204" charset="0"/>
              </a:rPr>
              <a:t>We get </a:t>
            </a:r>
            <a:r>
              <a:rPr lang="en-US" sz="4400" dirty="0" err="1">
                <a:latin typeface="Eczar" panose="020B0604020202020204" charset="0"/>
                <a:cs typeface="Eczar" panose="020B0604020202020204" charset="0"/>
              </a:rPr>
              <a:t>tfidf</a:t>
            </a:r>
            <a:r>
              <a:rPr lang="en-US" sz="4400" dirty="0">
                <a:latin typeface="Eczar" panose="020B0604020202020204" charset="0"/>
                <a:cs typeface="Eczar" panose="020B0604020202020204" charset="0"/>
              </a:rPr>
              <a:t> data frame with</a:t>
            </a:r>
          </a:p>
          <a:p>
            <a:pPr marL="971550" lvl="1" indent="-514350">
              <a:buFont typeface="+mj-lt"/>
              <a:buAutoNum type="arabicPeriod"/>
            </a:pPr>
            <a:r>
              <a:rPr lang="en-US" sz="4400" dirty="0">
                <a:latin typeface="Eczar" panose="020B0604020202020204" charset="0"/>
                <a:cs typeface="Eczar" panose="020B0604020202020204" charset="0"/>
              </a:rPr>
              <a:t>5000 columns</a:t>
            </a:r>
          </a:p>
          <a:p>
            <a:pPr marL="971550" lvl="1" indent="-514350">
              <a:buFont typeface="+mj-lt"/>
              <a:buAutoNum type="arabicPeriod"/>
            </a:pPr>
            <a:r>
              <a:rPr lang="en-US" sz="4400" dirty="0">
                <a:latin typeface="Eczar" panose="020B0604020202020204" charset="0"/>
                <a:cs typeface="Eczar" panose="020B0604020202020204" charset="0"/>
              </a:rPr>
              <a:t>20491 rows</a:t>
            </a:r>
          </a:p>
        </p:txBody>
      </p:sp>
    </p:spTree>
    <p:extLst>
      <p:ext uri="{BB962C8B-B14F-4D97-AF65-F5344CB8AC3E}">
        <p14:creationId xmlns:p14="http://schemas.microsoft.com/office/powerpoint/2010/main" val="142133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515891" y="7198487"/>
            <a:ext cx="5766428" cy="5115981"/>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4740045" y="8309323"/>
            <a:ext cx="2809765" cy="2470349"/>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1141511" y="6223036"/>
            <a:ext cx="4995966" cy="5050087"/>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FC52C5FB-4A0E-58AC-8B3C-C5AE8BE903DB}"/>
              </a:ext>
            </a:extLst>
          </p:cNvPr>
          <p:cNvSpPr txBox="1"/>
          <p:nvPr/>
        </p:nvSpPr>
        <p:spPr>
          <a:xfrm>
            <a:off x="-100060" y="464165"/>
            <a:ext cx="18379316" cy="1754326"/>
          </a:xfrm>
          <a:prstGeom prst="rect">
            <a:avLst/>
          </a:prstGeom>
          <a:noFill/>
        </p:spPr>
        <p:txBody>
          <a:bodyPr wrap="square">
            <a:spAutoFit/>
          </a:bodyPr>
          <a:lstStyle/>
          <a:p>
            <a:pPr algn="ctr"/>
            <a:r>
              <a:rPr lang="en-US" sz="5400" dirty="0">
                <a:solidFill>
                  <a:schemeClr val="tx2"/>
                </a:solidFill>
                <a:latin typeface="Eczar Bold" panose="020B0604020202020204" charset="0"/>
                <a:cs typeface="Eczar Bold" panose="020B0604020202020204" charset="0"/>
              </a:rPr>
              <a:t>MODEL BUILDING USING </a:t>
            </a:r>
          </a:p>
          <a:p>
            <a:pPr algn="ctr"/>
            <a:r>
              <a:rPr lang="en-US" sz="5400" dirty="0">
                <a:solidFill>
                  <a:schemeClr val="tx2"/>
                </a:solidFill>
                <a:latin typeface="Eczar Bold" panose="020B0604020202020204" charset="0"/>
                <a:cs typeface="Eczar Bold" panose="020B0604020202020204" charset="0"/>
              </a:rPr>
              <a:t>TF-IDF VECTORIZER DATA</a:t>
            </a:r>
            <a:endParaRPr lang="en-IN" sz="5400" dirty="0">
              <a:solidFill>
                <a:schemeClr val="tx2"/>
              </a:solidFill>
              <a:latin typeface="Eczar Bold" panose="020B0604020202020204" charset="0"/>
              <a:cs typeface="Eczar Bold" panose="020B0604020202020204" charset="0"/>
            </a:endParaRPr>
          </a:p>
        </p:txBody>
      </p:sp>
      <p:sp>
        <p:nvSpPr>
          <p:cNvPr id="13" name="TextBox 12">
            <a:extLst>
              <a:ext uri="{FF2B5EF4-FFF2-40B4-BE49-F238E27FC236}">
                <a16:creationId xmlns:a16="http://schemas.microsoft.com/office/drawing/2014/main" id="{DBC3C982-1727-D278-02FD-DF088FCE3B60}"/>
              </a:ext>
            </a:extLst>
          </p:cNvPr>
          <p:cNvSpPr txBox="1"/>
          <p:nvPr/>
        </p:nvSpPr>
        <p:spPr>
          <a:xfrm>
            <a:off x="557080" y="2096864"/>
            <a:ext cx="17265155" cy="6247864"/>
          </a:xfrm>
          <a:prstGeom prst="rect">
            <a:avLst/>
          </a:prstGeom>
          <a:noFill/>
        </p:spPr>
        <p:txBody>
          <a:bodyPr wrap="square">
            <a:spAutoFit/>
          </a:bodyPr>
          <a:lstStyle/>
          <a:p>
            <a:pPr marL="457200" indent="-457200">
              <a:buFont typeface="Arial" panose="020B0604020202020204" pitchFamily="34" charset="0"/>
              <a:buChar char="•"/>
            </a:pPr>
            <a:r>
              <a:rPr lang="en-US" sz="4000" dirty="0">
                <a:latin typeface="Eczar" panose="020B0604020202020204" charset="0"/>
                <a:cs typeface="Eczar" panose="020B0604020202020204" charset="0"/>
              </a:rPr>
              <a:t>We built the following models and calculated precision scores for each model as the data is imbalanced. Precision scores for each model are as follows:</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1. Logistic Model 		– 96.1%</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2. SVM Model     		_ 96%</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3. Naïve Bayes Model	_ 92.7%</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4. Decision Tree 		_ 86.5%</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5. XG Boost Model		_ 92.5%</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6. </a:t>
            </a:r>
            <a:r>
              <a:rPr lang="en-US" sz="4000" dirty="0" err="1">
                <a:latin typeface="Eczar" panose="020B0604020202020204" charset="0"/>
                <a:cs typeface="Eczar" panose="020B0604020202020204" charset="0"/>
              </a:rPr>
              <a:t>LGBMlight</a:t>
            </a:r>
            <a:r>
              <a:rPr lang="en-US" sz="4000" dirty="0">
                <a:latin typeface="Eczar" panose="020B0604020202020204" charset="0"/>
                <a:cs typeface="Eczar" panose="020B0604020202020204" charset="0"/>
              </a:rPr>
              <a:t> Model 	_ 95.8%</a:t>
            </a:r>
          </a:p>
          <a:p>
            <a:pPr marL="457200" indent="-457200">
              <a:buFont typeface="Arial" panose="020B0604020202020204" pitchFamily="34" charset="0"/>
              <a:buChar char="•"/>
            </a:pPr>
            <a:endParaRPr lang="en-US" sz="4000" dirty="0">
              <a:latin typeface="Eczar" panose="020B0604020202020204" charset="0"/>
              <a:cs typeface="Eczar" panose="020B0604020202020204" charset="0"/>
            </a:endParaRPr>
          </a:p>
        </p:txBody>
      </p:sp>
      <p:sp>
        <p:nvSpPr>
          <p:cNvPr id="9" name="TextBox 8">
            <a:extLst>
              <a:ext uri="{FF2B5EF4-FFF2-40B4-BE49-F238E27FC236}">
                <a16:creationId xmlns:a16="http://schemas.microsoft.com/office/drawing/2014/main" id="{C50390E9-C23F-8C04-C25F-CD917F44E17B}"/>
              </a:ext>
            </a:extLst>
          </p:cNvPr>
          <p:cNvSpPr txBox="1"/>
          <p:nvPr/>
        </p:nvSpPr>
        <p:spPr>
          <a:xfrm>
            <a:off x="0" y="7955084"/>
            <a:ext cx="18379316" cy="646331"/>
          </a:xfrm>
          <a:prstGeom prst="rect">
            <a:avLst/>
          </a:prstGeom>
          <a:noFill/>
        </p:spPr>
        <p:txBody>
          <a:bodyPr wrap="square">
            <a:spAutoFit/>
          </a:bodyPr>
          <a:lstStyle/>
          <a:p>
            <a:pPr algn="ctr"/>
            <a:r>
              <a:rPr lang="en-US" sz="3600" dirty="0">
                <a:solidFill>
                  <a:srgbClr val="C00000"/>
                </a:solidFill>
                <a:latin typeface="Eczar" panose="020B0604020202020204" charset="0"/>
                <a:cs typeface="Eczar" panose="020B0604020202020204" charset="0"/>
              </a:rPr>
              <a:t>Based on the above precision values we are selecting the LGBM light model for our model.</a:t>
            </a:r>
            <a:endParaRPr lang="en-IN" sz="3600" dirty="0">
              <a:solidFill>
                <a:srgbClr val="C00000"/>
              </a:solidFill>
              <a:latin typeface="Eczar" panose="020B0604020202020204" charset="0"/>
              <a:cs typeface="Eczar" panose="020B0604020202020204" charset="0"/>
            </a:endParaRPr>
          </a:p>
        </p:txBody>
      </p:sp>
    </p:spTree>
    <p:extLst>
      <p:ext uri="{BB962C8B-B14F-4D97-AF65-F5344CB8AC3E}">
        <p14:creationId xmlns:p14="http://schemas.microsoft.com/office/powerpoint/2010/main" val="3500666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FC52C5FB-4A0E-58AC-8B3C-C5AE8BE903DB}"/>
              </a:ext>
            </a:extLst>
          </p:cNvPr>
          <p:cNvSpPr txBox="1"/>
          <p:nvPr/>
        </p:nvSpPr>
        <p:spPr>
          <a:xfrm>
            <a:off x="-100060" y="464165"/>
            <a:ext cx="18379316" cy="923330"/>
          </a:xfrm>
          <a:prstGeom prst="rect">
            <a:avLst/>
          </a:prstGeom>
          <a:noFill/>
        </p:spPr>
        <p:txBody>
          <a:bodyPr wrap="square">
            <a:spAutoFit/>
          </a:bodyPr>
          <a:lstStyle/>
          <a:p>
            <a:pPr algn="ctr"/>
            <a:r>
              <a:rPr lang="en-US" sz="5400" dirty="0">
                <a:solidFill>
                  <a:schemeClr val="tx2"/>
                </a:solidFill>
                <a:latin typeface="Eczar Bold" panose="020B0604020202020204" charset="0"/>
                <a:cs typeface="Eczar Bold" panose="020B0604020202020204" charset="0"/>
              </a:rPr>
              <a:t>DEPLOYMENT OF MODEL</a:t>
            </a:r>
            <a:endParaRPr lang="en-IN" sz="5400" dirty="0">
              <a:solidFill>
                <a:schemeClr val="tx2"/>
              </a:solidFill>
              <a:latin typeface="Eczar Bold" panose="020B0604020202020204" charset="0"/>
              <a:cs typeface="Eczar Bold" panose="020B0604020202020204" charset="0"/>
            </a:endParaRPr>
          </a:p>
        </p:txBody>
      </p:sp>
      <p:sp>
        <p:nvSpPr>
          <p:cNvPr id="13" name="TextBox 12">
            <a:extLst>
              <a:ext uri="{FF2B5EF4-FFF2-40B4-BE49-F238E27FC236}">
                <a16:creationId xmlns:a16="http://schemas.microsoft.com/office/drawing/2014/main" id="{DBC3C982-1727-D278-02FD-DF088FCE3B60}"/>
              </a:ext>
            </a:extLst>
          </p:cNvPr>
          <p:cNvSpPr txBox="1"/>
          <p:nvPr/>
        </p:nvSpPr>
        <p:spPr>
          <a:xfrm>
            <a:off x="557080" y="2096864"/>
            <a:ext cx="17265155" cy="2554545"/>
          </a:xfrm>
          <a:prstGeom prst="rect">
            <a:avLst/>
          </a:prstGeom>
          <a:noFill/>
        </p:spPr>
        <p:txBody>
          <a:bodyPr wrap="square">
            <a:spAutoFit/>
          </a:bodyPr>
          <a:lstStyle/>
          <a:p>
            <a:pPr marL="457200" indent="-457200">
              <a:buFont typeface="Arial" panose="020B0604020202020204" pitchFamily="34" charset="0"/>
              <a:buChar char="•"/>
            </a:pPr>
            <a:r>
              <a:rPr lang="en-US" sz="4000" dirty="0">
                <a:latin typeface="Eczar" panose="020B0604020202020204" charset="0"/>
                <a:cs typeface="Eczar" panose="020B0604020202020204" charset="0"/>
              </a:rPr>
              <a:t>The model is deployed using </a:t>
            </a:r>
            <a:r>
              <a:rPr lang="en-US" sz="4000" dirty="0" err="1">
                <a:latin typeface="Eczar" panose="020B0604020202020204" charset="0"/>
                <a:cs typeface="Eczar" panose="020B0604020202020204" charset="0"/>
              </a:rPr>
              <a:t>streamlit</a:t>
            </a:r>
            <a:r>
              <a:rPr lang="en-US" sz="4000" dirty="0">
                <a:latin typeface="Eczar" panose="020B0604020202020204" charset="0"/>
                <a:cs typeface="Eczar" panose="020B0604020202020204" charset="0"/>
              </a:rPr>
              <a:t>.</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It takes in the review as input and gives the type of rating and the top most used positive, negative and neutral keywords in the review.</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app link: https://sentiment-analysis-ansari.streamlit.app/</a:t>
            </a:r>
          </a:p>
        </p:txBody>
      </p:sp>
      <p:pic>
        <p:nvPicPr>
          <p:cNvPr id="17" name="Picture 16">
            <a:extLst>
              <a:ext uri="{FF2B5EF4-FFF2-40B4-BE49-F238E27FC236}">
                <a16:creationId xmlns:a16="http://schemas.microsoft.com/office/drawing/2014/main" id="{C4D84AD2-D8A3-CBB1-7C8A-BAD1664608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6388" y="4754616"/>
            <a:ext cx="10474250" cy="5122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4625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FC52C5FB-4A0E-58AC-8B3C-C5AE8BE903DB}"/>
              </a:ext>
            </a:extLst>
          </p:cNvPr>
          <p:cNvSpPr txBox="1"/>
          <p:nvPr/>
        </p:nvSpPr>
        <p:spPr>
          <a:xfrm>
            <a:off x="-100060" y="464165"/>
            <a:ext cx="18379316" cy="923330"/>
          </a:xfrm>
          <a:prstGeom prst="rect">
            <a:avLst/>
          </a:prstGeom>
          <a:noFill/>
        </p:spPr>
        <p:txBody>
          <a:bodyPr wrap="square">
            <a:spAutoFit/>
          </a:bodyPr>
          <a:lstStyle/>
          <a:p>
            <a:pPr algn="ctr"/>
            <a:r>
              <a:rPr lang="en-US" sz="5400" dirty="0">
                <a:solidFill>
                  <a:schemeClr val="tx2"/>
                </a:solidFill>
                <a:latin typeface="Eczar Bold" panose="020B0604020202020204" charset="0"/>
                <a:cs typeface="Eczar Bold" panose="020B0604020202020204" charset="0"/>
              </a:rPr>
              <a:t>CHALLENGES FACED</a:t>
            </a:r>
            <a:endParaRPr lang="en-IN" sz="5400" dirty="0">
              <a:solidFill>
                <a:schemeClr val="tx2"/>
              </a:solidFill>
              <a:latin typeface="Eczar Bold" panose="020B0604020202020204" charset="0"/>
              <a:cs typeface="Eczar Bold" panose="020B0604020202020204" charset="0"/>
            </a:endParaRPr>
          </a:p>
        </p:txBody>
      </p:sp>
      <p:sp>
        <p:nvSpPr>
          <p:cNvPr id="9" name="TextBox 8">
            <a:extLst>
              <a:ext uri="{FF2B5EF4-FFF2-40B4-BE49-F238E27FC236}">
                <a16:creationId xmlns:a16="http://schemas.microsoft.com/office/drawing/2014/main" id="{BE1A4D14-92F6-693E-2998-8B9801474D98}"/>
              </a:ext>
            </a:extLst>
          </p:cNvPr>
          <p:cNvSpPr txBox="1"/>
          <p:nvPr/>
        </p:nvSpPr>
        <p:spPr>
          <a:xfrm>
            <a:off x="288807" y="2104291"/>
            <a:ext cx="17678400" cy="8094524"/>
          </a:xfrm>
          <a:prstGeom prst="rect">
            <a:avLst/>
          </a:prstGeom>
          <a:noFill/>
        </p:spPr>
        <p:txBody>
          <a:bodyPr wrap="square" rtlCol="0">
            <a:spAutoFit/>
          </a:bodyPr>
          <a:lstStyle/>
          <a:p>
            <a:r>
              <a:rPr lang="en-US" sz="4000" dirty="0"/>
              <a:t>We faced the following challenges while executing the code:</a:t>
            </a:r>
          </a:p>
          <a:p>
            <a:r>
              <a:rPr lang="en-US" sz="4000" dirty="0"/>
              <a:t>1.</a:t>
            </a:r>
            <a:r>
              <a:rPr lang="en-US" sz="4000" u="sng" dirty="0"/>
              <a:t>Text Preprocessing: </a:t>
            </a:r>
            <a:r>
              <a:rPr lang="en-US" sz="4000" dirty="0"/>
              <a:t>For finding the </a:t>
            </a:r>
            <a:r>
              <a:rPr lang="en-US" sz="4000" dirty="0" err="1"/>
              <a:t>stopwards</a:t>
            </a:r>
            <a:r>
              <a:rPr lang="en-US" sz="4000" dirty="0"/>
              <a:t>, tagging POS, removing special characters, stemming, </a:t>
            </a:r>
            <a:r>
              <a:rPr lang="en-US" sz="4000" dirty="0" err="1"/>
              <a:t>lemitization</a:t>
            </a:r>
            <a:r>
              <a:rPr lang="en-US" sz="4000" dirty="0"/>
              <a:t>.</a:t>
            </a:r>
          </a:p>
          <a:p>
            <a:r>
              <a:rPr lang="en-US" sz="4000" dirty="0"/>
              <a:t>2.</a:t>
            </a:r>
            <a:r>
              <a:rPr lang="en-US" sz="4000" u="sng" dirty="0"/>
              <a:t>Visualization: </a:t>
            </a:r>
            <a:r>
              <a:rPr lang="en-US" sz="4000" dirty="0"/>
              <a:t>All the positive, negative, and neutral word clouds were displaying the same most occurring words in the beginning. So we calculated affinity scores for each type of review and created word clouds based on affinity scores.</a:t>
            </a:r>
          </a:p>
          <a:p>
            <a:r>
              <a:rPr lang="en-US" sz="4000" dirty="0"/>
              <a:t>3. </a:t>
            </a:r>
            <a:r>
              <a:rPr lang="en-US" sz="4000" u="sng" dirty="0"/>
              <a:t>Text Vectorization:</a:t>
            </a:r>
            <a:r>
              <a:rPr lang="en-US" sz="4000" dirty="0"/>
              <a:t> We faced challenge to select number of features, selecting unigram, bigram, trigram in </a:t>
            </a:r>
            <a:r>
              <a:rPr lang="en-US" sz="4000" dirty="0" err="1"/>
              <a:t>tfidf</a:t>
            </a:r>
            <a:r>
              <a:rPr lang="en-US" sz="4000" dirty="0"/>
              <a:t> so, that model perform well. </a:t>
            </a:r>
          </a:p>
          <a:p>
            <a:r>
              <a:rPr lang="en-US" sz="4000" dirty="0"/>
              <a:t>4.</a:t>
            </a:r>
            <a:r>
              <a:rPr lang="en-US" sz="4000" u="sng" dirty="0"/>
              <a:t>Model Building: </a:t>
            </a:r>
            <a:r>
              <a:rPr lang="en-US" sz="4000" dirty="0"/>
              <a:t>Models were not able to detect neutral reviews, so we had to up-sample the data and then build the models with up-sampled data to predict neutral reviews.</a:t>
            </a:r>
          </a:p>
          <a:p>
            <a:r>
              <a:rPr lang="en-US" sz="4000" dirty="0"/>
              <a:t>5.</a:t>
            </a:r>
            <a:r>
              <a:rPr lang="en-US" sz="4000" u="sng" dirty="0"/>
              <a:t>Deployment: </a:t>
            </a:r>
            <a:r>
              <a:rPr lang="en-US" sz="4000" dirty="0"/>
              <a:t>Deploying an NLP model was quite difficult for us. We have gone through many documents regarding NLP deployment and then deployed the model. </a:t>
            </a:r>
            <a:endParaRPr lang="en-IN" sz="4000" dirty="0"/>
          </a:p>
        </p:txBody>
      </p:sp>
    </p:spTree>
    <p:extLst>
      <p:ext uri="{BB962C8B-B14F-4D97-AF65-F5344CB8AC3E}">
        <p14:creationId xmlns:p14="http://schemas.microsoft.com/office/powerpoint/2010/main" val="243999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248846" y="-477434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9">
            <a:extLst>
              <a:ext uri="{FF2B5EF4-FFF2-40B4-BE49-F238E27FC236}">
                <a16:creationId xmlns:a16="http://schemas.microsoft.com/office/drawing/2014/main" id="{FC52C5FB-4A0E-58AC-8B3C-C5AE8BE903DB}"/>
              </a:ext>
            </a:extLst>
          </p:cNvPr>
          <p:cNvSpPr txBox="1"/>
          <p:nvPr/>
        </p:nvSpPr>
        <p:spPr>
          <a:xfrm>
            <a:off x="-100060" y="464165"/>
            <a:ext cx="18379316" cy="923330"/>
          </a:xfrm>
          <a:prstGeom prst="rect">
            <a:avLst/>
          </a:prstGeom>
          <a:noFill/>
        </p:spPr>
        <p:txBody>
          <a:bodyPr wrap="square">
            <a:spAutoFit/>
          </a:bodyPr>
          <a:lstStyle/>
          <a:p>
            <a:pPr algn="ctr"/>
            <a:r>
              <a:rPr lang="en-US" sz="5400" dirty="0">
                <a:solidFill>
                  <a:schemeClr val="tx2"/>
                </a:solidFill>
                <a:latin typeface="Eczar Bold" panose="020B0604020202020204" charset="0"/>
                <a:cs typeface="Eczar Bold" panose="020B0604020202020204" charset="0"/>
              </a:rPr>
              <a:t>CONCLUSION</a:t>
            </a:r>
            <a:endParaRPr lang="en-IN" sz="5400" dirty="0">
              <a:solidFill>
                <a:schemeClr val="tx2"/>
              </a:solidFill>
              <a:latin typeface="Eczar Bold" panose="020B0604020202020204" charset="0"/>
              <a:cs typeface="Eczar Bold" panose="020B0604020202020204" charset="0"/>
            </a:endParaRPr>
          </a:p>
        </p:txBody>
      </p:sp>
      <p:sp>
        <p:nvSpPr>
          <p:cNvPr id="13" name="TextBox 12">
            <a:extLst>
              <a:ext uri="{FF2B5EF4-FFF2-40B4-BE49-F238E27FC236}">
                <a16:creationId xmlns:a16="http://schemas.microsoft.com/office/drawing/2014/main" id="{DBC3C982-1727-D278-02FD-DF088FCE3B60}"/>
              </a:ext>
            </a:extLst>
          </p:cNvPr>
          <p:cNvSpPr txBox="1"/>
          <p:nvPr/>
        </p:nvSpPr>
        <p:spPr>
          <a:xfrm>
            <a:off x="557080" y="2096864"/>
            <a:ext cx="17265155" cy="6247864"/>
          </a:xfrm>
          <a:prstGeom prst="rect">
            <a:avLst/>
          </a:prstGeom>
          <a:noFill/>
        </p:spPr>
        <p:txBody>
          <a:bodyPr wrap="square">
            <a:spAutoFit/>
          </a:bodyPr>
          <a:lstStyle/>
          <a:p>
            <a:pPr marL="457200" indent="-457200">
              <a:buFont typeface="Arial" panose="020B0604020202020204" pitchFamily="34" charset="0"/>
              <a:buChar char="•"/>
            </a:pPr>
            <a:r>
              <a:rPr lang="en-US" sz="4000" dirty="0">
                <a:latin typeface="Eczar" panose="020B0604020202020204" charset="0"/>
                <a:cs typeface="Eczar" panose="020B0604020202020204" charset="0"/>
              </a:rPr>
              <a:t>The data consists of 20,000 reviews of all hotels along with their ratings. </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We built various models to assess the rating of each review and finalized LGBM light model. </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Model is deployed using </a:t>
            </a:r>
            <a:r>
              <a:rPr lang="en-US" sz="4000" dirty="0" err="1">
                <a:latin typeface="Eczar" panose="020B0604020202020204" charset="0"/>
                <a:cs typeface="Eczar" panose="020B0604020202020204" charset="0"/>
              </a:rPr>
              <a:t>streamlit</a:t>
            </a:r>
            <a:r>
              <a:rPr lang="en-US" sz="4000" dirty="0">
                <a:latin typeface="Eczar" panose="020B0604020202020204" charset="0"/>
                <a:cs typeface="Eczar" panose="020B0604020202020204" charset="0"/>
              </a:rPr>
              <a:t> which takes the review and tells us whether the review is positive, negative, or neutral.</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It also displays the words corresponding to the rating.</a:t>
            </a:r>
          </a:p>
          <a:p>
            <a:pPr marL="457200" indent="-457200">
              <a:buFont typeface="Arial" panose="020B0604020202020204" pitchFamily="34" charset="0"/>
              <a:buChar char="•"/>
            </a:pPr>
            <a:r>
              <a:rPr lang="en-US" sz="4000" dirty="0">
                <a:latin typeface="Eczar" panose="020B0604020202020204" charset="0"/>
                <a:cs typeface="Eczar" panose="020B0604020202020204" charset="0"/>
              </a:rPr>
              <a:t>Based on this result any hotel can check the sentiment of the review and the top-most words used in the review, which in turn helps them to improve their service further.</a:t>
            </a:r>
          </a:p>
          <a:p>
            <a:endParaRPr lang="en-US" sz="4000" dirty="0">
              <a:latin typeface="Eczar" panose="020B0604020202020204" charset="0"/>
              <a:cs typeface="Eczar" panose="020B0604020202020204" charset="0"/>
            </a:endParaRPr>
          </a:p>
        </p:txBody>
      </p:sp>
    </p:spTree>
    <p:extLst>
      <p:ext uri="{BB962C8B-B14F-4D97-AF65-F5344CB8AC3E}">
        <p14:creationId xmlns:p14="http://schemas.microsoft.com/office/powerpoint/2010/main" val="3577585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346679">
            <a:off x="14408712" y="3857268"/>
            <a:ext cx="5072664" cy="2905576"/>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749867" y="-2919543"/>
            <a:ext cx="7863861" cy="6902986"/>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IN"/>
          </a:p>
        </p:txBody>
      </p:sp>
      <p:sp>
        <p:nvSpPr>
          <p:cNvPr id="4" name="Freeform 4"/>
          <p:cNvSpPr/>
          <p:nvPr/>
        </p:nvSpPr>
        <p:spPr>
          <a:xfrm rot="-1264648">
            <a:off x="-1101008" y="360833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389698" y="5981700"/>
            <a:ext cx="8367747" cy="5510286"/>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IN"/>
          </a:p>
        </p:txBody>
      </p:sp>
      <p:sp>
        <p:nvSpPr>
          <p:cNvPr id="6" name="Freeform 6"/>
          <p:cNvSpPr/>
          <p:nvPr/>
        </p:nvSpPr>
        <p:spPr>
          <a:xfrm>
            <a:off x="14255293" y="-2946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6495018">
            <a:off x="717211" y="8158030"/>
            <a:ext cx="5672254" cy="5341752"/>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903469" y="4981898"/>
            <a:ext cx="16667624" cy="1367682"/>
          </a:xfrm>
          <a:prstGeom prst="rect">
            <a:avLst/>
          </a:prstGeom>
        </p:spPr>
        <p:txBody>
          <a:bodyPr lIns="0" tIns="0" rIns="0" bIns="0" rtlCol="0" anchor="t">
            <a:spAutoFit/>
          </a:bodyPr>
          <a:lstStyle/>
          <a:p>
            <a:pPr algn="ctr">
              <a:lnSpc>
                <a:spcPts val="8742"/>
              </a:lnSpc>
            </a:pPr>
            <a:r>
              <a:rPr lang="en-US" sz="13800" dirty="0">
                <a:solidFill>
                  <a:srgbClr val="273384"/>
                </a:solidFill>
                <a:latin typeface="Eczar Bold"/>
              </a:rPr>
              <a:t>THANK YOU</a:t>
            </a:r>
          </a:p>
        </p:txBody>
      </p:sp>
      <p:sp>
        <p:nvSpPr>
          <p:cNvPr id="9" name="Freeform 9"/>
          <p:cNvSpPr/>
          <p:nvPr/>
        </p:nvSpPr>
        <p:spPr>
          <a:xfrm rot="-2700000">
            <a:off x="-1426450" y="-651171"/>
            <a:ext cx="7406640" cy="4747599"/>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sp>
        <p:nvSpPr>
          <p:cNvPr id="10" name="Freeform 10"/>
          <p:cNvSpPr/>
          <p:nvPr/>
        </p:nvSpPr>
        <p:spPr>
          <a:xfrm rot="-3442328">
            <a:off x="11489861" y="6244207"/>
            <a:ext cx="5552314" cy="4578209"/>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IN"/>
          </a:p>
        </p:txBody>
      </p:sp>
      <p:grpSp>
        <p:nvGrpSpPr>
          <p:cNvPr id="11" name="Group 11"/>
          <p:cNvGrpSpPr/>
          <p:nvPr/>
        </p:nvGrpSpPr>
        <p:grpSpPr>
          <a:xfrm>
            <a:off x="6406541" y="337325"/>
            <a:ext cx="5474919" cy="2093047"/>
            <a:chOff x="0" y="0"/>
            <a:chExt cx="7299891" cy="2790730"/>
          </a:xfrm>
        </p:grpSpPr>
        <p:sp>
          <p:nvSpPr>
            <p:cNvPr id="12" name="Freeform 12"/>
            <p:cNvSpPr/>
            <p:nvPr/>
          </p:nvSpPr>
          <p:spPr>
            <a:xfrm>
              <a:off x="2025483" y="0"/>
              <a:ext cx="3248925" cy="2215176"/>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TextBox 13"/>
            <p:cNvSpPr txBox="1"/>
            <p:nvPr/>
          </p:nvSpPr>
          <p:spPr>
            <a:xfrm>
              <a:off x="0" y="2148501"/>
              <a:ext cx="7299891" cy="642229"/>
            </a:xfrm>
            <a:prstGeom prst="rect">
              <a:avLst/>
            </a:prstGeom>
          </p:spPr>
          <p:txBody>
            <a:bodyPr lIns="0" tIns="0" rIns="0" bIns="0" rtlCol="0" anchor="t">
              <a:spAutoFit/>
            </a:bodyPr>
            <a:lstStyle/>
            <a:p>
              <a:pPr algn="ctr">
                <a:lnSpc>
                  <a:spcPts val="4032"/>
                </a:lnSpc>
              </a:pPr>
              <a:endParaRPr/>
            </a:p>
          </p:txBody>
        </p:sp>
      </p:grpSp>
    </p:spTree>
    <p:extLst>
      <p:ext uri="{BB962C8B-B14F-4D97-AF65-F5344CB8AC3E}">
        <p14:creationId xmlns:p14="http://schemas.microsoft.com/office/powerpoint/2010/main" val="1658322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9034179" y="5614490"/>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txBody>
            <a:bodyPr/>
            <a:lstStyle/>
            <a:p>
              <a:endParaRPr lang="en-IN"/>
            </a:p>
          </p:txBody>
        </p:sp>
      </p:grpSp>
      <p:grpSp>
        <p:nvGrpSpPr>
          <p:cNvPr id="4" name="Group 4"/>
          <p:cNvGrpSpPr/>
          <p:nvPr/>
        </p:nvGrpSpPr>
        <p:grpSpPr>
          <a:xfrm>
            <a:off x="9034179" y="7224838"/>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txBody>
            <a:bodyPr/>
            <a:lstStyle/>
            <a:p>
              <a:endParaRPr lang="en-IN"/>
            </a:p>
          </p:txBody>
        </p:sp>
      </p:grpSp>
      <p:sp>
        <p:nvSpPr>
          <p:cNvPr id="6" name="Freeform 6"/>
          <p:cNvSpPr/>
          <p:nvPr/>
        </p:nvSpPr>
        <p:spPr>
          <a:xfrm>
            <a:off x="-879125" y="5308589"/>
            <a:ext cx="7022247" cy="5489657"/>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dirty="0"/>
          </a:p>
        </p:txBody>
      </p:sp>
      <p:sp>
        <p:nvSpPr>
          <p:cNvPr id="7" name="Freeform 7"/>
          <p:cNvSpPr/>
          <p:nvPr/>
        </p:nvSpPr>
        <p:spPr>
          <a:xfrm>
            <a:off x="767728" y="4457699"/>
            <a:ext cx="6918136" cy="7146525"/>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txBody>
          <a:bodyPr/>
          <a:lstStyle/>
          <a:p>
            <a:endParaRPr lang="en-IN"/>
          </a:p>
        </p:txBody>
      </p:sp>
      <p:sp>
        <p:nvSpPr>
          <p:cNvPr id="8" name="Freeform 8"/>
          <p:cNvSpPr/>
          <p:nvPr/>
        </p:nvSpPr>
        <p:spPr>
          <a:xfrm rot="1432000">
            <a:off x="-650082" y="-390005"/>
            <a:ext cx="3943837" cy="3270007"/>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9144000" y="2528066"/>
            <a:ext cx="7322748" cy="1645285"/>
          </a:xfrm>
          <a:prstGeom prst="rect">
            <a:avLst/>
          </a:prstGeom>
        </p:spPr>
        <p:txBody>
          <a:bodyPr lIns="0" tIns="0" rIns="0" bIns="0" rtlCol="0" anchor="t">
            <a:spAutoFit/>
          </a:bodyPr>
          <a:lstStyle/>
          <a:p>
            <a:pPr algn="l">
              <a:lnSpc>
                <a:spcPts val="6799"/>
              </a:lnSpc>
            </a:pPr>
            <a:r>
              <a:rPr lang="en-US" sz="3399">
                <a:solidFill>
                  <a:srgbClr val="000000"/>
                </a:solidFill>
                <a:latin typeface="Raleway Bold"/>
              </a:rPr>
              <a:t>Data set has 20,000 records with following attributes:</a:t>
            </a:r>
          </a:p>
        </p:txBody>
      </p:sp>
      <p:sp>
        <p:nvSpPr>
          <p:cNvPr id="10" name="TextBox 10"/>
          <p:cNvSpPr txBox="1"/>
          <p:nvPr/>
        </p:nvSpPr>
        <p:spPr>
          <a:xfrm>
            <a:off x="9034179" y="5585009"/>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1</a:t>
            </a:r>
          </a:p>
        </p:txBody>
      </p:sp>
      <p:sp>
        <p:nvSpPr>
          <p:cNvPr id="11" name="TextBox 11"/>
          <p:cNvSpPr txBox="1"/>
          <p:nvPr/>
        </p:nvSpPr>
        <p:spPr>
          <a:xfrm>
            <a:off x="9147573" y="719535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2</a:t>
            </a:r>
          </a:p>
        </p:txBody>
      </p:sp>
      <p:sp>
        <p:nvSpPr>
          <p:cNvPr id="12" name="TextBox 12"/>
          <p:cNvSpPr txBox="1"/>
          <p:nvPr/>
        </p:nvSpPr>
        <p:spPr>
          <a:xfrm>
            <a:off x="1672604" y="3963494"/>
            <a:ext cx="6456699" cy="26670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Details of Dataset</a:t>
            </a:r>
          </a:p>
        </p:txBody>
      </p:sp>
      <p:sp>
        <p:nvSpPr>
          <p:cNvPr id="13" name="Freeform 13"/>
          <p:cNvSpPr/>
          <p:nvPr/>
        </p:nvSpPr>
        <p:spPr>
          <a:xfrm rot="-1149178">
            <a:off x="14646614" y="7378323"/>
            <a:ext cx="3892454" cy="2793371"/>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p:cNvSpPr/>
          <p:nvPr/>
        </p:nvSpPr>
        <p:spPr>
          <a:xfrm>
            <a:off x="14159679" y="3963494"/>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10480813" y="5451659"/>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Review of Hotel</a:t>
            </a:r>
          </a:p>
        </p:txBody>
      </p:sp>
      <p:sp>
        <p:nvSpPr>
          <p:cNvPr id="17" name="TextBox 17"/>
          <p:cNvSpPr txBox="1"/>
          <p:nvPr/>
        </p:nvSpPr>
        <p:spPr>
          <a:xfrm>
            <a:off x="10480813" y="7095408"/>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Rating of Hotel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IN"/>
          </a:p>
        </p:txBody>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txBody>
          <a:bodyPr/>
          <a:lstStyle/>
          <a:p>
            <a:endParaRPr lang="en-IN"/>
          </a:p>
        </p:txBody>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a:off x="5198919" y="308147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3299542" y="3628012"/>
            <a:ext cx="11688915" cy="6284413"/>
          </a:xfrm>
          <a:prstGeom prst="rect">
            <a:avLst/>
          </a:prstGeom>
        </p:spPr>
        <p:txBody>
          <a:bodyPr lIns="0" tIns="0" rIns="0" bIns="0" rtlCol="0" anchor="t">
            <a:spAutoFit/>
          </a:bodyPr>
          <a:lstStyle/>
          <a:p>
            <a:pPr marL="777237" lvl="1" indent="-388618" algn="just">
              <a:lnSpc>
                <a:spcPts val="7091"/>
              </a:lnSpc>
              <a:buFont typeface="Arial"/>
              <a:buChar char="•"/>
            </a:pPr>
            <a:r>
              <a:rPr lang="en-US" sz="3599" dirty="0">
                <a:solidFill>
                  <a:srgbClr val="000000"/>
                </a:solidFill>
                <a:latin typeface="Eczar"/>
              </a:rPr>
              <a:t>Load Dataset</a:t>
            </a:r>
          </a:p>
          <a:p>
            <a:pPr marL="777237" lvl="1" indent="-388618" algn="just">
              <a:lnSpc>
                <a:spcPts val="7091"/>
              </a:lnSpc>
              <a:buFont typeface="Arial"/>
              <a:buChar char="•"/>
            </a:pPr>
            <a:r>
              <a:rPr lang="en-US" sz="3599" dirty="0">
                <a:solidFill>
                  <a:srgbClr val="000000"/>
                </a:solidFill>
                <a:latin typeface="Eczar"/>
              </a:rPr>
              <a:t>EDA</a:t>
            </a:r>
          </a:p>
          <a:p>
            <a:pPr marL="777237" lvl="1" indent="-388618" algn="just">
              <a:lnSpc>
                <a:spcPts val="7091"/>
              </a:lnSpc>
              <a:buFont typeface="Arial"/>
              <a:buChar char="•"/>
            </a:pPr>
            <a:r>
              <a:rPr lang="en-US" sz="3599" dirty="0">
                <a:solidFill>
                  <a:srgbClr val="000000"/>
                </a:solidFill>
                <a:latin typeface="Eczar"/>
              </a:rPr>
              <a:t>Visualizations</a:t>
            </a:r>
          </a:p>
          <a:p>
            <a:pPr marL="777237" lvl="1" indent="-388618" algn="just">
              <a:lnSpc>
                <a:spcPts val="7091"/>
              </a:lnSpc>
              <a:buFont typeface="Arial"/>
              <a:buChar char="•"/>
            </a:pPr>
            <a:r>
              <a:rPr lang="en-US" sz="3599" dirty="0">
                <a:solidFill>
                  <a:srgbClr val="000000"/>
                </a:solidFill>
                <a:latin typeface="Eczar"/>
              </a:rPr>
              <a:t>Text Preprocessing and Cleaning</a:t>
            </a:r>
          </a:p>
          <a:p>
            <a:pPr marL="777237" lvl="1" indent="-388618" algn="just">
              <a:lnSpc>
                <a:spcPts val="7091"/>
              </a:lnSpc>
              <a:buFont typeface="Arial"/>
              <a:buChar char="•"/>
            </a:pPr>
            <a:r>
              <a:rPr lang="en-US" sz="3599" dirty="0">
                <a:solidFill>
                  <a:srgbClr val="000000"/>
                </a:solidFill>
                <a:latin typeface="Eczar"/>
              </a:rPr>
              <a:t>Model Building</a:t>
            </a:r>
          </a:p>
          <a:p>
            <a:pPr marL="777237" lvl="1" indent="-388618" algn="just">
              <a:lnSpc>
                <a:spcPts val="7091"/>
              </a:lnSpc>
              <a:buFont typeface="Arial"/>
              <a:buChar char="•"/>
            </a:pPr>
            <a:r>
              <a:rPr lang="en-US" sz="3599" dirty="0">
                <a:solidFill>
                  <a:srgbClr val="000000"/>
                </a:solidFill>
                <a:latin typeface="Eczar"/>
              </a:rPr>
              <a:t>Model Selection</a:t>
            </a:r>
          </a:p>
          <a:p>
            <a:pPr marL="777237" lvl="1" indent="-388618" algn="just">
              <a:lnSpc>
                <a:spcPts val="7091"/>
              </a:lnSpc>
              <a:buFont typeface="Arial"/>
              <a:buChar char="•"/>
            </a:pPr>
            <a:r>
              <a:rPr lang="en-US" sz="3599" dirty="0">
                <a:solidFill>
                  <a:srgbClr val="000000"/>
                </a:solidFill>
                <a:latin typeface="Eczar"/>
              </a:rPr>
              <a:t>Deployment</a:t>
            </a:r>
          </a:p>
        </p:txBody>
      </p:sp>
      <p:sp>
        <p:nvSpPr>
          <p:cNvPr id="10" name="TextBox 10"/>
          <p:cNvSpPr txBox="1"/>
          <p:nvPr/>
        </p:nvSpPr>
        <p:spPr>
          <a:xfrm>
            <a:off x="5198919" y="1307528"/>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WORKFLOW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IN"/>
          </a:p>
        </p:txBody>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txBody>
          <a:bodyPr/>
          <a:lstStyle/>
          <a:p>
            <a:endParaRPr lang="en-IN"/>
          </a:p>
        </p:txBody>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a:off x="5198919" y="308147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2176620" y="3732787"/>
            <a:ext cx="14118916" cy="5028566"/>
          </a:xfrm>
          <a:prstGeom prst="rect">
            <a:avLst/>
          </a:prstGeom>
        </p:spPr>
        <p:txBody>
          <a:bodyPr lIns="0" tIns="0" rIns="0" bIns="0" rtlCol="0" anchor="t">
            <a:spAutoFit/>
          </a:bodyPr>
          <a:lstStyle/>
          <a:p>
            <a:pPr algn="just">
              <a:lnSpc>
                <a:spcPts val="5704"/>
              </a:lnSpc>
            </a:pPr>
            <a:r>
              <a:rPr lang="en-US" sz="3499">
                <a:solidFill>
                  <a:srgbClr val="000000"/>
                </a:solidFill>
                <a:latin typeface="Eczar Bold"/>
              </a:rPr>
              <a:t>Basic Analysis of dataset is done and the analysis is as follows:</a:t>
            </a:r>
          </a:p>
          <a:p>
            <a:pPr marL="755647" lvl="1" indent="-377824" algn="just">
              <a:lnSpc>
                <a:spcPts val="5704"/>
              </a:lnSpc>
              <a:buFont typeface="Arial"/>
              <a:buChar char="•"/>
            </a:pPr>
            <a:r>
              <a:rPr lang="en-US" sz="3499">
                <a:solidFill>
                  <a:srgbClr val="000000"/>
                </a:solidFill>
                <a:latin typeface="Eczar"/>
              </a:rPr>
              <a:t>Shape of the data set is 20491 rows and 3 columns.</a:t>
            </a:r>
          </a:p>
          <a:p>
            <a:pPr marL="755647" lvl="1" indent="-377824" algn="just">
              <a:lnSpc>
                <a:spcPts val="5704"/>
              </a:lnSpc>
              <a:buFont typeface="Arial"/>
              <a:buChar char="•"/>
            </a:pPr>
            <a:r>
              <a:rPr lang="en-US" sz="3499">
                <a:solidFill>
                  <a:srgbClr val="000000"/>
                </a:solidFill>
                <a:latin typeface="Eczar"/>
              </a:rPr>
              <a:t>There are no null and duplicated values in the data.</a:t>
            </a:r>
          </a:p>
          <a:p>
            <a:pPr marL="755647" lvl="1" indent="-377824" algn="just">
              <a:lnSpc>
                <a:spcPts val="5704"/>
              </a:lnSpc>
              <a:buFont typeface="Arial"/>
              <a:buChar char="•"/>
            </a:pPr>
            <a:r>
              <a:rPr lang="en-US" sz="3499">
                <a:solidFill>
                  <a:srgbClr val="000000"/>
                </a:solidFill>
                <a:latin typeface="Eczar"/>
              </a:rPr>
              <a:t> Reviews,Ratings and @ columns are given to us.</a:t>
            </a:r>
          </a:p>
          <a:p>
            <a:pPr marL="755647" lvl="1" indent="-377824" algn="just">
              <a:lnSpc>
                <a:spcPts val="5704"/>
              </a:lnSpc>
              <a:buFont typeface="Arial"/>
              <a:buChar char="•"/>
            </a:pPr>
            <a:r>
              <a:rPr lang="en-US" sz="3499">
                <a:solidFill>
                  <a:srgbClr val="000000"/>
                </a:solidFill>
                <a:latin typeface="Eczar"/>
              </a:rPr>
              <a:t>Ratings column has ratings (1,2,3,4,5) given for each review.</a:t>
            </a:r>
          </a:p>
          <a:p>
            <a:pPr marL="755647" lvl="1" indent="-377824" algn="just">
              <a:lnSpc>
                <a:spcPts val="5704"/>
              </a:lnSpc>
              <a:buFont typeface="Arial"/>
              <a:buChar char="•"/>
            </a:pPr>
            <a:r>
              <a:rPr lang="en-US" sz="3499">
                <a:solidFill>
                  <a:srgbClr val="000000"/>
                </a:solidFill>
                <a:latin typeface="Eczar"/>
              </a:rPr>
              <a:t>Words and sentences for each review is counted and add to data frame.</a:t>
            </a:r>
          </a:p>
        </p:txBody>
      </p:sp>
      <p:sp>
        <p:nvSpPr>
          <p:cNvPr id="10" name="TextBox 10"/>
          <p:cNvSpPr txBox="1"/>
          <p:nvPr/>
        </p:nvSpPr>
        <p:spPr>
          <a:xfrm>
            <a:off x="5198919" y="1307528"/>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EDA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6574" y="-2636578"/>
            <a:ext cx="7032024" cy="9152476"/>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txBody>
          <a:bodyPr/>
          <a:lstStyle/>
          <a:p>
            <a:endParaRPr lang="en-IN"/>
          </a:p>
        </p:txBody>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828800" y="4914899"/>
            <a:ext cx="10685248" cy="643429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txBody>
          <a:bodyPr/>
          <a:lstStyle/>
          <a:p>
            <a:endParaRPr lang="en-IN"/>
          </a:p>
        </p:txBody>
      </p:sp>
      <p:sp>
        <p:nvSpPr>
          <p:cNvPr id="5" name="Freeform 5"/>
          <p:cNvSpPr/>
          <p:nvPr/>
        </p:nvSpPr>
        <p:spPr>
          <a:xfrm rot="-2938341">
            <a:off x="2973105" y="5260046"/>
            <a:ext cx="5030713" cy="5554719"/>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txBody>
          <a:bodyPr/>
          <a:lstStyle/>
          <a:p>
            <a:endParaRPr lang="en-IN"/>
          </a:p>
        </p:txBody>
      </p:sp>
      <p:sp>
        <p:nvSpPr>
          <p:cNvPr id="6" name="Freeform 6"/>
          <p:cNvSpPr/>
          <p:nvPr/>
        </p:nvSpPr>
        <p:spPr>
          <a:xfrm>
            <a:off x="-1008329" y="3850389"/>
            <a:ext cx="5309104" cy="5618884"/>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txBody>
          <a:bodyPr/>
          <a:lstStyle/>
          <a:p>
            <a:endParaRPr lang="en-IN"/>
          </a:p>
        </p:txBody>
      </p:sp>
      <p:sp>
        <p:nvSpPr>
          <p:cNvPr id="7" name="Freeform 7"/>
          <p:cNvSpPr/>
          <p:nvPr/>
        </p:nvSpPr>
        <p:spPr>
          <a:xfrm rot="-1203235">
            <a:off x="2150884" y="357522"/>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txBody>
          <a:bodyPr/>
          <a:lstStyle/>
          <a:p>
            <a:endParaRPr lang="en-IN" dirty="0"/>
          </a:p>
        </p:txBody>
      </p:sp>
      <p:sp>
        <p:nvSpPr>
          <p:cNvPr id="8" name="TextBox 8"/>
          <p:cNvSpPr txBox="1"/>
          <p:nvPr/>
        </p:nvSpPr>
        <p:spPr>
          <a:xfrm>
            <a:off x="6527600" y="3893451"/>
            <a:ext cx="11234838" cy="1569336"/>
          </a:xfrm>
          <a:prstGeom prst="rect">
            <a:avLst/>
          </a:prstGeom>
        </p:spPr>
        <p:txBody>
          <a:bodyPr lIns="0" tIns="0" rIns="0" bIns="0" rtlCol="0" anchor="t">
            <a:spAutoFit/>
          </a:bodyPr>
          <a:lstStyle/>
          <a:p>
            <a:pPr>
              <a:lnSpc>
                <a:spcPts val="12573"/>
              </a:lnSpc>
            </a:pPr>
            <a:r>
              <a:rPr lang="en-US" sz="9900" dirty="0">
                <a:solidFill>
                  <a:srgbClr val="273384"/>
                </a:solidFill>
                <a:latin typeface="Eczar Bold"/>
              </a:rPr>
              <a:t>VISUALIZATIONS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8930444" y="-1873638"/>
            <a:ext cx="6455326" cy="6401089"/>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700000">
            <a:off x="1215189" y="6884207"/>
            <a:ext cx="6138631" cy="6055625"/>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5520511" y="7790240"/>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14544542" y="-469056"/>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883277" y="6769027"/>
            <a:ext cx="4189528" cy="5040367"/>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9978016" y="-308488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9" name="Freeform 9"/>
          <p:cNvSpPr/>
          <p:nvPr/>
        </p:nvSpPr>
        <p:spPr>
          <a:xfrm>
            <a:off x="8365008" y="2264238"/>
            <a:ext cx="9375512" cy="5908849"/>
          </a:xfrm>
          <a:custGeom>
            <a:avLst/>
            <a:gdLst/>
            <a:ahLst/>
            <a:cxnLst/>
            <a:rect l="l" t="t" r="r" b="b"/>
            <a:pathLst>
              <a:path w="9375512" h="5908849">
                <a:moveTo>
                  <a:pt x="0" y="0"/>
                </a:moveTo>
                <a:lnTo>
                  <a:pt x="9375511" y="0"/>
                </a:lnTo>
                <a:lnTo>
                  <a:pt x="9375511" y="5908849"/>
                </a:lnTo>
                <a:lnTo>
                  <a:pt x="0" y="5908849"/>
                </a:lnTo>
                <a:lnTo>
                  <a:pt x="0" y="0"/>
                </a:lnTo>
                <a:close/>
              </a:path>
            </a:pathLst>
          </a:custGeom>
          <a:blipFill>
            <a:blip r:embed="rId6">
              <a:alphaModFix amt="98000"/>
            </a:blip>
            <a:stretch>
              <a:fillRect/>
            </a:stretch>
          </a:blipFill>
        </p:spPr>
        <p:txBody>
          <a:bodyPr/>
          <a:lstStyle/>
          <a:p>
            <a:endParaRPr lang="en-IN" dirty="0"/>
          </a:p>
        </p:txBody>
      </p:sp>
      <p:sp>
        <p:nvSpPr>
          <p:cNvPr id="10" name="TextBox 10"/>
          <p:cNvSpPr txBox="1"/>
          <p:nvPr/>
        </p:nvSpPr>
        <p:spPr>
          <a:xfrm>
            <a:off x="2248956" y="660157"/>
            <a:ext cx="12679682" cy="1333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rPr>
              <a:t>Ratings Distribution</a:t>
            </a:r>
          </a:p>
        </p:txBody>
      </p:sp>
      <p:sp>
        <p:nvSpPr>
          <p:cNvPr id="11" name="TextBox 11"/>
          <p:cNvSpPr txBox="1"/>
          <p:nvPr/>
        </p:nvSpPr>
        <p:spPr>
          <a:xfrm>
            <a:off x="462333" y="2204257"/>
            <a:ext cx="7746117" cy="6257925"/>
          </a:xfrm>
          <a:prstGeom prst="rect">
            <a:avLst/>
          </a:prstGeom>
        </p:spPr>
        <p:txBody>
          <a:bodyPr lIns="0" tIns="0" rIns="0" bIns="0" rtlCol="0" anchor="t">
            <a:spAutoFit/>
          </a:bodyPr>
          <a:lstStyle/>
          <a:p>
            <a:pPr>
              <a:lnSpc>
                <a:spcPts val="4199"/>
              </a:lnSpc>
            </a:pPr>
            <a:r>
              <a:rPr lang="en-US" sz="2999" dirty="0">
                <a:solidFill>
                  <a:srgbClr val="000000"/>
                </a:solidFill>
                <a:latin typeface="Eczar"/>
              </a:rPr>
              <a:t>Following is the distribution of ratings in the dataset:</a:t>
            </a:r>
          </a:p>
          <a:p>
            <a:pPr>
              <a:lnSpc>
                <a:spcPts val="4199"/>
              </a:lnSpc>
            </a:pPr>
            <a:r>
              <a:rPr lang="en-US" sz="2999" dirty="0">
                <a:solidFill>
                  <a:srgbClr val="000000"/>
                </a:solidFill>
                <a:latin typeface="Eczar"/>
              </a:rPr>
              <a:t>1 Star Rating: 1421 Reviews</a:t>
            </a:r>
          </a:p>
          <a:p>
            <a:pPr>
              <a:lnSpc>
                <a:spcPts val="4199"/>
              </a:lnSpc>
            </a:pPr>
            <a:r>
              <a:rPr lang="en-US" sz="2999" dirty="0">
                <a:solidFill>
                  <a:srgbClr val="000000"/>
                </a:solidFill>
                <a:latin typeface="Eczar"/>
              </a:rPr>
              <a:t>2 Star Rating : 1793 Reviews</a:t>
            </a:r>
          </a:p>
          <a:p>
            <a:pPr>
              <a:lnSpc>
                <a:spcPts val="4199"/>
              </a:lnSpc>
            </a:pPr>
            <a:r>
              <a:rPr lang="en-US" sz="2999" dirty="0">
                <a:solidFill>
                  <a:srgbClr val="000000"/>
                </a:solidFill>
                <a:latin typeface="Eczar"/>
              </a:rPr>
              <a:t>3 Star Rating : 2184 Reviews</a:t>
            </a:r>
          </a:p>
          <a:p>
            <a:pPr>
              <a:lnSpc>
                <a:spcPts val="4199"/>
              </a:lnSpc>
            </a:pPr>
            <a:r>
              <a:rPr lang="en-US" sz="2999" dirty="0">
                <a:solidFill>
                  <a:srgbClr val="000000"/>
                </a:solidFill>
                <a:latin typeface="Eczar"/>
              </a:rPr>
              <a:t>4 Star Rating : 6039 Reviews</a:t>
            </a:r>
          </a:p>
          <a:p>
            <a:pPr>
              <a:lnSpc>
                <a:spcPts val="4199"/>
              </a:lnSpc>
            </a:pPr>
            <a:r>
              <a:rPr lang="en-US" sz="2999" dirty="0">
                <a:solidFill>
                  <a:srgbClr val="000000"/>
                </a:solidFill>
                <a:latin typeface="Eczar"/>
              </a:rPr>
              <a:t>5 Star Rating : 9054 Reviews</a:t>
            </a:r>
          </a:p>
          <a:p>
            <a:pPr>
              <a:lnSpc>
                <a:spcPts val="4199"/>
              </a:lnSpc>
            </a:pPr>
            <a:endParaRPr lang="en-US" sz="2999" dirty="0">
              <a:solidFill>
                <a:srgbClr val="000000"/>
              </a:solidFill>
              <a:latin typeface="Eczar"/>
            </a:endParaRPr>
          </a:p>
          <a:p>
            <a:pPr>
              <a:lnSpc>
                <a:spcPts val="4199"/>
              </a:lnSpc>
            </a:pPr>
            <a:r>
              <a:rPr lang="en-US" sz="2999" dirty="0">
                <a:solidFill>
                  <a:srgbClr val="000000"/>
                </a:solidFill>
                <a:latin typeface="Eczar"/>
              </a:rPr>
              <a:t>From the visualization, it is evident that maximum number of reviews have 5 star rating and then followed by 4,3,2,1.</a:t>
            </a:r>
          </a:p>
          <a:p>
            <a:pPr>
              <a:lnSpc>
                <a:spcPts val="4199"/>
              </a:lnSpc>
            </a:pPr>
            <a:endParaRPr lang="en-US" sz="2999" dirty="0">
              <a:solidFill>
                <a:srgbClr val="000000"/>
              </a:solidFill>
              <a:latin typeface="Ecz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10358990" y="-2815619"/>
            <a:ext cx="6540358" cy="75701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0322494">
            <a:off x="996033" y="6398105"/>
            <a:ext cx="6504556" cy="5055103"/>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4" name="Freeform 4"/>
          <p:cNvSpPr/>
          <p:nvPr/>
        </p:nvSpPr>
        <p:spPr>
          <a:xfrm rot="1120160">
            <a:off x="5793782" y="8029017"/>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62856">
            <a:off x="8315154" y="-513098"/>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1175108" y="5752623"/>
            <a:ext cx="5657952" cy="5998562"/>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1674479" y="-3045436"/>
            <a:ext cx="5298385" cy="5652673"/>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9" name="Freeform 9"/>
          <p:cNvSpPr/>
          <p:nvPr/>
        </p:nvSpPr>
        <p:spPr>
          <a:xfrm>
            <a:off x="10326049" y="2385977"/>
            <a:ext cx="6288535" cy="6219901"/>
          </a:xfrm>
          <a:custGeom>
            <a:avLst/>
            <a:gdLst/>
            <a:ahLst/>
            <a:cxnLst/>
            <a:rect l="l" t="t" r="r" b="b"/>
            <a:pathLst>
              <a:path w="6288535" h="6219901">
                <a:moveTo>
                  <a:pt x="0" y="0"/>
                </a:moveTo>
                <a:lnTo>
                  <a:pt x="6288534" y="0"/>
                </a:lnTo>
                <a:lnTo>
                  <a:pt x="6288534" y="6219901"/>
                </a:lnTo>
                <a:lnTo>
                  <a:pt x="0" y="6219901"/>
                </a:lnTo>
                <a:lnTo>
                  <a:pt x="0" y="0"/>
                </a:lnTo>
                <a:close/>
              </a:path>
            </a:pathLst>
          </a:custGeom>
          <a:blipFill>
            <a:blip r:embed="rId6"/>
            <a:stretch>
              <a:fillRect/>
            </a:stretch>
          </a:blipFill>
        </p:spPr>
        <p:txBody>
          <a:bodyPr/>
          <a:lstStyle/>
          <a:p>
            <a:endParaRPr lang="en-IN" dirty="0"/>
          </a:p>
        </p:txBody>
      </p:sp>
      <p:sp>
        <p:nvSpPr>
          <p:cNvPr id="10" name="TextBox 10"/>
          <p:cNvSpPr txBox="1"/>
          <p:nvPr/>
        </p:nvSpPr>
        <p:spPr>
          <a:xfrm>
            <a:off x="1380095" y="938177"/>
            <a:ext cx="14794770" cy="1333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rPr>
              <a:t>% Distribution of Ratings</a:t>
            </a:r>
          </a:p>
        </p:txBody>
      </p:sp>
      <p:sp>
        <p:nvSpPr>
          <p:cNvPr id="11" name="TextBox 11"/>
          <p:cNvSpPr txBox="1"/>
          <p:nvPr/>
        </p:nvSpPr>
        <p:spPr>
          <a:xfrm>
            <a:off x="1028700" y="881027"/>
            <a:ext cx="9000673" cy="8420100"/>
          </a:xfrm>
          <a:prstGeom prst="rect">
            <a:avLst/>
          </a:prstGeom>
        </p:spPr>
        <p:txBody>
          <a:bodyPr lIns="0" tIns="0" rIns="0" bIns="0" rtlCol="0" anchor="t">
            <a:spAutoFit/>
          </a:bodyPr>
          <a:lstStyle/>
          <a:p>
            <a:pPr>
              <a:lnSpc>
                <a:spcPts val="4479"/>
              </a:lnSpc>
            </a:pPr>
            <a:endParaRPr dirty="0"/>
          </a:p>
          <a:p>
            <a:pPr>
              <a:lnSpc>
                <a:spcPts val="4479"/>
              </a:lnSpc>
            </a:pPr>
            <a:endParaRPr dirty="0"/>
          </a:p>
          <a:p>
            <a:pPr>
              <a:lnSpc>
                <a:spcPts val="5039"/>
              </a:lnSpc>
            </a:pPr>
            <a:endParaRPr dirty="0"/>
          </a:p>
          <a:p>
            <a:pPr marL="690877" lvl="1" indent="-345439">
              <a:lnSpc>
                <a:spcPts val="4479"/>
              </a:lnSpc>
              <a:buFont typeface="Arial"/>
              <a:buChar char="•"/>
            </a:pPr>
            <a:r>
              <a:rPr lang="en-US" sz="3199" dirty="0">
                <a:solidFill>
                  <a:srgbClr val="000000"/>
                </a:solidFill>
                <a:latin typeface="Eczar"/>
              </a:rPr>
              <a:t>From the above visual, we can say that almost 75% of reviews are rated (5, 4) by users, and the remaining 25% of reviews are rated (3, 2, 1).</a:t>
            </a:r>
          </a:p>
          <a:p>
            <a:pPr marL="690877" lvl="1" indent="-345439">
              <a:lnSpc>
                <a:spcPts val="4479"/>
              </a:lnSpc>
              <a:buFont typeface="Arial"/>
              <a:buChar char="•"/>
            </a:pPr>
            <a:r>
              <a:rPr lang="en-US" sz="3199" dirty="0">
                <a:solidFill>
                  <a:srgbClr val="000000"/>
                </a:solidFill>
                <a:latin typeface="Eczar"/>
              </a:rPr>
              <a:t>We have an unequal distribution of data, where we have less no. of negative ratings provided by users.</a:t>
            </a:r>
          </a:p>
          <a:p>
            <a:pPr marL="690877" lvl="1" indent="-345439">
              <a:lnSpc>
                <a:spcPts val="4479"/>
              </a:lnSpc>
              <a:buFont typeface="Arial"/>
              <a:buChar char="•"/>
            </a:pPr>
            <a:r>
              <a:rPr lang="en-US" sz="3199" dirty="0">
                <a:solidFill>
                  <a:srgbClr val="000000"/>
                </a:solidFill>
                <a:latin typeface="Eczar"/>
              </a:rPr>
              <a:t>Hence, our dataset is highly imbalanced dataset.</a:t>
            </a:r>
          </a:p>
          <a:p>
            <a:pPr>
              <a:lnSpc>
                <a:spcPts val="4479"/>
              </a:lnSpc>
            </a:pPr>
            <a:endParaRPr lang="en-US" sz="3199" dirty="0">
              <a:solidFill>
                <a:srgbClr val="000000"/>
              </a:solidFill>
              <a:latin typeface="Eczar"/>
            </a:endParaRPr>
          </a:p>
          <a:p>
            <a:pPr>
              <a:lnSpc>
                <a:spcPts val="4479"/>
              </a:lnSpc>
            </a:pPr>
            <a:endParaRPr lang="en-US" sz="3199" dirty="0">
              <a:solidFill>
                <a:srgbClr val="000000"/>
              </a:solidFill>
              <a:latin typeface="Eczar"/>
            </a:endParaRPr>
          </a:p>
          <a:p>
            <a:pPr>
              <a:lnSpc>
                <a:spcPts val="3919"/>
              </a:lnSpc>
            </a:pPr>
            <a:endParaRPr lang="en-US" sz="3199" dirty="0">
              <a:solidFill>
                <a:srgbClr val="000000"/>
              </a:solidFill>
              <a:latin typeface="Ecz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9763049">
            <a:off x="9114309" y="-1688712"/>
            <a:ext cx="6308576" cy="5975291"/>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20275420">
            <a:off x="-1511965" y="6328525"/>
            <a:ext cx="8210222" cy="5108311"/>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IN" dirty="0"/>
          </a:p>
        </p:txBody>
      </p:sp>
      <p:sp>
        <p:nvSpPr>
          <p:cNvPr id="4" name="Freeform 4"/>
          <p:cNvSpPr/>
          <p:nvPr/>
        </p:nvSpPr>
        <p:spPr>
          <a:xfrm rot="1120160">
            <a:off x="4685372" y="7233097"/>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762856">
            <a:off x="14627443" y="6933974"/>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7540265">
            <a:off x="119143" y="5632804"/>
            <a:ext cx="5160518" cy="5419465"/>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
        <p:nvSpPr>
          <p:cNvPr id="7" name="Freeform 7"/>
          <p:cNvSpPr/>
          <p:nvPr/>
        </p:nvSpPr>
        <p:spPr>
          <a:xfrm rot="-7540265">
            <a:off x="10327678" y="-2052571"/>
            <a:ext cx="5280069" cy="4806429"/>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380095" y="938177"/>
            <a:ext cx="14794770" cy="1359346"/>
          </a:xfrm>
          <a:prstGeom prst="rect">
            <a:avLst/>
          </a:prstGeom>
        </p:spPr>
        <p:txBody>
          <a:bodyPr lIns="0" tIns="0" rIns="0" bIns="0" rtlCol="0" anchor="t">
            <a:spAutoFit/>
          </a:bodyPr>
          <a:lstStyle/>
          <a:p>
            <a:pPr marL="0" lvl="0" indent="0" algn="ctr">
              <a:lnSpc>
                <a:spcPts val="10559"/>
              </a:lnSpc>
              <a:spcBef>
                <a:spcPct val="0"/>
              </a:spcBef>
            </a:pPr>
            <a:r>
              <a:rPr lang="en-US" sz="8799" dirty="0">
                <a:solidFill>
                  <a:srgbClr val="273384"/>
                </a:solidFill>
                <a:latin typeface="Eczar Bold"/>
              </a:rPr>
              <a:t>Partition of Ratings</a:t>
            </a:r>
          </a:p>
        </p:txBody>
      </p:sp>
      <p:sp>
        <p:nvSpPr>
          <p:cNvPr id="11" name="TextBox 11"/>
          <p:cNvSpPr txBox="1"/>
          <p:nvPr/>
        </p:nvSpPr>
        <p:spPr>
          <a:xfrm>
            <a:off x="1028700" y="1005559"/>
            <a:ext cx="9000673" cy="6335068"/>
          </a:xfrm>
          <a:prstGeom prst="rect">
            <a:avLst/>
          </a:prstGeom>
        </p:spPr>
        <p:txBody>
          <a:bodyPr lIns="0" tIns="0" rIns="0" bIns="0" rtlCol="0" anchor="t">
            <a:spAutoFit/>
          </a:bodyPr>
          <a:lstStyle/>
          <a:p>
            <a:pPr>
              <a:lnSpc>
                <a:spcPts val="4479"/>
              </a:lnSpc>
            </a:pPr>
            <a:endParaRPr dirty="0"/>
          </a:p>
          <a:p>
            <a:pPr>
              <a:lnSpc>
                <a:spcPts val="4479"/>
              </a:lnSpc>
            </a:pPr>
            <a:endParaRPr dirty="0"/>
          </a:p>
          <a:p>
            <a:pPr>
              <a:lnSpc>
                <a:spcPts val="5039"/>
              </a:lnSpc>
            </a:pPr>
            <a:endParaRPr dirty="0"/>
          </a:p>
          <a:p>
            <a:pPr marL="690877" lvl="1" indent="-345439">
              <a:lnSpc>
                <a:spcPts val="4479"/>
              </a:lnSpc>
              <a:buFont typeface="Arial"/>
              <a:buChar char="•"/>
            </a:pPr>
            <a:r>
              <a:rPr lang="en-US" sz="3199" dirty="0">
                <a:solidFill>
                  <a:srgbClr val="000000"/>
                </a:solidFill>
                <a:latin typeface="Eczar"/>
              </a:rPr>
              <a:t>We considered ratings 1 and 2 as ‘Bad’ and ratings 3,4,5 as ‘Good’ and plotted a pie chart.</a:t>
            </a:r>
          </a:p>
          <a:p>
            <a:pPr marL="690877" lvl="1" indent="-345439">
              <a:lnSpc>
                <a:spcPts val="4479"/>
              </a:lnSpc>
              <a:buFont typeface="Arial"/>
              <a:buChar char="•"/>
            </a:pPr>
            <a:r>
              <a:rPr lang="en-US" sz="3199" dirty="0">
                <a:solidFill>
                  <a:srgbClr val="000000"/>
                </a:solidFill>
                <a:latin typeface="Eczar"/>
              </a:rPr>
              <a:t>From the chart, it is evident that 84.3% of total reviews are good reviews and 15.7% are bad reviews. </a:t>
            </a:r>
          </a:p>
          <a:p>
            <a:pPr>
              <a:lnSpc>
                <a:spcPts val="4479"/>
              </a:lnSpc>
            </a:pPr>
            <a:endParaRPr lang="en-US" sz="3199" dirty="0">
              <a:solidFill>
                <a:srgbClr val="000000"/>
              </a:solidFill>
              <a:latin typeface="Eczar"/>
            </a:endParaRPr>
          </a:p>
          <a:p>
            <a:pPr>
              <a:lnSpc>
                <a:spcPts val="4479"/>
              </a:lnSpc>
            </a:pPr>
            <a:endParaRPr lang="en-US" sz="3199" dirty="0">
              <a:solidFill>
                <a:srgbClr val="000000"/>
              </a:solidFill>
              <a:latin typeface="Eczar"/>
            </a:endParaRPr>
          </a:p>
          <a:p>
            <a:pPr>
              <a:lnSpc>
                <a:spcPts val="3919"/>
              </a:lnSpc>
            </a:pPr>
            <a:endParaRPr lang="en-US" sz="3199" dirty="0">
              <a:solidFill>
                <a:srgbClr val="000000"/>
              </a:solidFill>
              <a:latin typeface="Eczar"/>
            </a:endParaRPr>
          </a:p>
        </p:txBody>
      </p:sp>
      <p:pic>
        <p:nvPicPr>
          <p:cNvPr id="13" name="Picture 12">
            <a:extLst>
              <a:ext uri="{FF2B5EF4-FFF2-40B4-BE49-F238E27FC236}">
                <a16:creationId xmlns:a16="http://schemas.microsoft.com/office/drawing/2014/main" id="{3E35F7AD-A57D-8BEA-98F4-BE76E51C7903}"/>
              </a:ext>
            </a:extLst>
          </p:cNvPr>
          <p:cNvPicPr>
            <a:picLocks noChangeAspect="1"/>
          </p:cNvPicPr>
          <p:nvPr/>
        </p:nvPicPr>
        <p:blipFill>
          <a:blip r:embed="rId6"/>
          <a:stretch>
            <a:fillRect/>
          </a:stretch>
        </p:blipFill>
        <p:spPr>
          <a:xfrm>
            <a:off x="10287618" y="2659721"/>
            <a:ext cx="7134571" cy="4862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5852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TotalTime>
  <Words>1068</Words>
  <Application>Microsoft Office PowerPoint</Application>
  <PresentationFormat>Custom</PresentationFormat>
  <Paragraphs>120</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Eczar</vt:lpstr>
      <vt:lpstr>Raleway Bold</vt:lpstr>
      <vt:lpstr>Calibri Light</vt:lpstr>
      <vt:lpstr>Eczar Bold</vt:lpstr>
      <vt:lpstr>Raleway</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Vidya Chavan</cp:lastModifiedBy>
  <cp:revision>18</cp:revision>
  <dcterms:created xsi:type="dcterms:W3CDTF">2006-08-16T00:00:00Z</dcterms:created>
  <dcterms:modified xsi:type="dcterms:W3CDTF">2023-11-06T08:58:43Z</dcterms:modified>
  <dc:identifier>DAFwXHRMDUM</dc:identifier>
</cp:coreProperties>
</file>